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1430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3A583F8-8613-46D8-8C30-7F80D3B6F692}">
  <a:tblStyle styleId="{13A583F8-8613-46D8-8C30-7F80D3B6F69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67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dolescentkit.org/" TargetMode="External"/><Relationship Id="rId3" Type="http://schemas.openxmlformats.org/officeDocument/2006/relationships/hyperlink" Target="https://www.adolescentkit.org/kit/intro-webinar.html" TargetMode="External"/><Relationship Id="rId4" Type="http://schemas.openxmlformats.org/officeDocument/2006/relationships/hyperlink" Target="https://www.adolescentkit.org/kit/supply-guide.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Recommendation:</a:t>
            </a:r>
            <a:r>
              <a:rPr lang="en-US" sz="1670">
                <a:solidFill>
                  <a:schemeClr val="dk1"/>
                </a:solidFill>
                <a:latin typeface="Calibri"/>
                <a:ea typeface="Calibri"/>
                <a:cs typeface="Calibri"/>
                <a:sym typeface="Calibri"/>
              </a:rPr>
              <a:t> Adapt this slide and your instructions to the specific planning process for your programmes and workshop participants’ preparation to use the Adolescent Kit. </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Develop a different planning template if you feel that is appropriate.</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To provide participants with an overview of the planning template, read through the planning questions on this slide and the two that follow. Once workshop participants understand the template and planning questions, return to this slide, and give them time to begin their work together. Move forward through the subsequent slides as workshop participants complete each step of the draft planning process.</a:t>
            </a:r>
            <a:endParaRPr/>
          </a:p>
          <a:p>
            <a:pPr indent="0" lvl="0" marL="0" rtl="0" algn="l">
              <a:spcBef>
                <a:spcPts val="0"/>
              </a:spcBef>
              <a:spcAft>
                <a:spcPts val="0"/>
              </a:spcAft>
              <a:buNone/>
            </a:pPr>
            <a:r>
              <a:t/>
            </a:r>
            <a:endParaRPr b="1" i="1"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Programme Coordinators Guide, Decide how to use the adolescent kit, Planning template for implementing organizations Tool</a:t>
            </a:r>
            <a:endParaRPr/>
          </a:p>
          <a:p>
            <a:pPr indent="0" lvl="0" marL="0" rtl="0" algn="l">
              <a:spcBef>
                <a:spcPts val="0"/>
              </a:spcBef>
              <a:spcAft>
                <a:spcPts val="0"/>
              </a:spcAft>
              <a:buNone/>
            </a:pPr>
            <a:r>
              <a:t/>
            </a:r>
            <a:endParaRPr/>
          </a:p>
        </p:txBody>
      </p:sp>
      <p:sp>
        <p:nvSpPr>
          <p:cNvPr id="166" name="Google Shape;1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i="1" lang="en-US" sz="1670">
                <a:solidFill>
                  <a:schemeClr val="dk1"/>
                </a:solidFill>
                <a:latin typeface="Calibri"/>
                <a:ea typeface="Calibri"/>
                <a:cs typeface="Calibri"/>
                <a:sym typeface="Calibri"/>
              </a:rPr>
              <a:t>Note:</a:t>
            </a:r>
            <a:r>
              <a:rPr lang="en-US" sz="1670">
                <a:solidFill>
                  <a:schemeClr val="dk1"/>
                </a:solidFill>
                <a:latin typeface="Calibri"/>
                <a:ea typeface="Calibri"/>
                <a:cs typeface="Calibri"/>
                <a:sym typeface="Calibri"/>
              </a:rPr>
              <a:t> Adapt this slide and your instructions to the specific planning process for your programmes and workshop participants’ preparation to use the Adolescent Kit. Develop a different planning template if you feel that is appropriate.</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When participants have finished drafting their plans, give them time to present them and share feedback.</a:t>
            </a:r>
            <a:endParaRPr/>
          </a:p>
          <a:p>
            <a:pPr indent="0" lvl="0" marL="0" rtl="0" algn="l">
              <a:spcBef>
                <a:spcPts val="0"/>
              </a:spcBef>
              <a:spcAft>
                <a:spcPts val="0"/>
              </a:spcAft>
              <a:buNone/>
            </a:pPr>
            <a:r>
              <a:t/>
            </a:r>
            <a:endParaRPr/>
          </a:p>
        </p:txBody>
      </p:sp>
      <p:sp>
        <p:nvSpPr>
          <p:cNvPr id="181" name="Google Shape;1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3: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4: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i="1" lang="en-US" sz="1670">
                <a:solidFill>
                  <a:schemeClr val="dk1"/>
                </a:solidFill>
                <a:latin typeface="Calibri"/>
                <a:ea typeface="Calibri"/>
                <a:cs typeface="Calibri"/>
                <a:sym typeface="Calibri"/>
              </a:rPr>
              <a:t>Note:</a:t>
            </a:r>
            <a:r>
              <a:rPr lang="en-US" sz="1670">
                <a:solidFill>
                  <a:schemeClr val="dk1"/>
                </a:solidFill>
                <a:latin typeface="Calibri"/>
                <a:ea typeface="Calibri"/>
                <a:cs typeface="Calibri"/>
                <a:sym typeface="Calibri"/>
              </a:rPr>
              <a:t> Use this slide for workshop participants who will be supporting distribution and use of the Supply Kits through their programmes.</a:t>
            </a:r>
            <a:endParaRPr/>
          </a:p>
          <a:p>
            <a:pPr indent="0" lvl="0" marL="0" rtl="0" algn="l">
              <a:spcBef>
                <a:spcPts val="0"/>
              </a:spcBef>
              <a:spcAft>
                <a:spcPts val="0"/>
              </a:spcAft>
              <a:buNone/>
            </a:pPr>
            <a:r>
              <a:t/>
            </a:r>
            <a:endParaRPr/>
          </a:p>
        </p:txBody>
      </p:sp>
      <p:sp>
        <p:nvSpPr>
          <p:cNvPr id="195" name="Google Shape;19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If possible, the best way to present the resources in the Supply Kit is to demonstrate using an actual a Supply Kit, showing the contents to participants, including how to assemble the different components. If this is not possible, use the Supply Guide and the webinars, photos and videos at </a:t>
            </a:r>
            <a:r>
              <a:rPr lang="en-US" sz="1670" u="sng">
                <a:solidFill>
                  <a:schemeClr val="hlink"/>
                </a:solidFill>
                <a:latin typeface="Calibri"/>
                <a:ea typeface="Calibri"/>
                <a:cs typeface="Calibri"/>
                <a:sym typeface="Calibri"/>
                <a:hlinkClick r:id="rId2"/>
              </a:rPr>
              <a:t>www.adolescentkit.org</a:t>
            </a:r>
            <a:r>
              <a:rPr lang="en-US" sz="1670">
                <a:solidFill>
                  <a:schemeClr val="dk1"/>
                </a:solidFill>
                <a:latin typeface="Calibri"/>
                <a:ea typeface="Calibri"/>
                <a:cs typeface="Calibri"/>
                <a:sym typeface="Calibri"/>
              </a:rPr>
              <a:t> to show participants the contents of the Kit, and how to assemble and use the components.</a:t>
            </a:r>
            <a:endParaRPr/>
          </a:p>
          <a:p>
            <a:pPr indent="0" lvl="0" marL="0" rtl="0" algn="l">
              <a:spcBef>
                <a:spcPts val="0"/>
              </a:spcBef>
              <a:spcAft>
                <a:spcPts val="0"/>
              </a:spcAft>
              <a:buNone/>
            </a:pPr>
            <a:r>
              <a:t/>
            </a:r>
            <a:endParaRPr b="1" i="1"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Ref: </a:t>
            </a:r>
            <a:r>
              <a:rPr b="0" i="0" lang="en-US" sz="1670">
                <a:solidFill>
                  <a:schemeClr val="dk1"/>
                </a:solidFill>
                <a:latin typeface="Calibri"/>
                <a:ea typeface="Calibri"/>
                <a:cs typeface="Calibri"/>
                <a:sym typeface="Calibri"/>
              </a:rPr>
              <a:t>Webinars: </a:t>
            </a:r>
            <a:r>
              <a:rPr lang="en-US" u="sng">
                <a:solidFill>
                  <a:schemeClr val="hlink"/>
                </a:solidFill>
                <a:hlinkClick r:id="rId3"/>
              </a:rPr>
              <a:t>https://www.adolescentkit.org/kit/intro-webinar.html</a:t>
            </a:r>
            <a:endParaRPr b="1" i="1" sz="1670">
              <a:solidFill>
                <a:schemeClr val="dk1"/>
              </a:solidFill>
              <a:latin typeface="Calibri"/>
              <a:ea typeface="Calibri"/>
              <a:cs typeface="Calibri"/>
              <a:sym typeface="Calibri"/>
            </a:endParaRPr>
          </a:p>
          <a:p>
            <a:pPr indent="0" lvl="0" marL="0" rtl="0" algn="l">
              <a:spcBef>
                <a:spcPts val="0"/>
              </a:spcBef>
              <a:spcAft>
                <a:spcPts val="0"/>
              </a:spcAft>
              <a:buNone/>
            </a:pPr>
            <a:r>
              <a:t/>
            </a:r>
            <a:endParaRPr b="1" i="1"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Supply Guide, with a focus on the supply list</a:t>
            </a:r>
            <a:endParaRPr/>
          </a:p>
          <a:p>
            <a:pPr indent="0" lvl="0" marL="0" rtl="0" algn="l">
              <a:spcBef>
                <a:spcPts val="0"/>
              </a:spcBef>
              <a:spcAft>
                <a:spcPts val="0"/>
              </a:spcAft>
              <a:buNone/>
            </a:pPr>
            <a:r>
              <a:t/>
            </a:r>
            <a:endParaRPr b="1" i="1"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Video demonstrations for assembling the supply carriers, pods and tablets at: </a:t>
            </a:r>
            <a:r>
              <a:rPr lang="en-US" u="sng">
                <a:solidFill>
                  <a:schemeClr val="hlink"/>
                </a:solidFill>
                <a:hlinkClick r:id="rId4"/>
              </a:rPr>
              <a:t>https://www.adolescentkit.org/kit/supply-guide.html</a:t>
            </a:r>
            <a:endParaRPr sz="167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01" name="Google Shape;20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Organize participants into small planning groups.</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Participants should review the Supply Guide sections: Additional supplies, Create your own supplies and list of suggested supplies, and then develop their own supply lists.</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Suggest that participants adapt the supply list based on specific plans for their programmes, taking into consideration what supplies are available locally, programme budgets, whether they will be using the Supply Kit, and any other considerations.</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Ask participants to present their proposed lists and share feedback. Use presentations as an opportunity to ensure that their proposed lists are aligned to resources available. </a:t>
            </a:r>
            <a:endParaRPr/>
          </a:p>
          <a:p>
            <a:pPr indent="0" lvl="0" marL="0" rtl="0" algn="l">
              <a:spcBef>
                <a:spcPts val="0"/>
              </a:spcBef>
              <a:spcAft>
                <a:spcPts val="0"/>
              </a:spcAft>
              <a:buNone/>
            </a:pPr>
            <a:r>
              <a:t/>
            </a:r>
            <a:endParaRPr i="1" sz="1670">
              <a:solidFill>
                <a:schemeClr val="dk1"/>
              </a:solidFill>
              <a:latin typeface="Calibri"/>
              <a:ea typeface="Calibri"/>
              <a:cs typeface="Calibri"/>
              <a:sym typeface="Calibri"/>
            </a:endParaRPr>
          </a:p>
          <a:p>
            <a:pPr indent="0" lvl="0" marL="0" rtl="0" algn="l">
              <a:spcBef>
                <a:spcPts val="0"/>
              </a:spcBef>
              <a:spcAft>
                <a:spcPts val="0"/>
              </a:spcAft>
              <a:buNone/>
            </a:pPr>
            <a:r>
              <a:rPr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Supply Guide, with a focus on the supply list</a:t>
            </a:r>
            <a:endParaRPr/>
          </a:p>
          <a:p>
            <a:pPr indent="0" lvl="0" marL="0" rtl="0" algn="l">
              <a:spcBef>
                <a:spcPts val="0"/>
              </a:spcBef>
              <a:spcAft>
                <a:spcPts val="0"/>
              </a:spcAft>
              <a:buNone/>
            </a:pPr>
            <a:r>
              <a:t/>
            </a:r>
            <a:endParaRPr/>
          </a:p>
        </p:txBody>
      </p:sp>
      <p:sp>
        <p:nvSpPr>
          <p:cNvPr id="213" name="Google Shape;21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7: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Use or adapt the following questions from the </a:t>
            </a:r>
            <a:r>
              <a:rPr b="1" lang="en-US" sz="1670">
                <a:solidFill>
                  <a:schemeClr val="dk1"/>
                </a:solidFill>
                <a:latin typeface="Calibri"/>
                <a:ea typeface="Calibri"/>
                <a:cs typeface="Calibri"/>
                <a:sym typeface="Calibri"/>
              </a:rPr>
              <a:t>Creating ground rules for managing supplies Tool </a:t>
            </a:r>
            <a:r>
              <a:rPr lang="en-US" sz="1670">
                <a:solidFill>
                  <a:schemeClr val="dk1"/>
                </a:solidFill>
                <a:latin typeface="Calibri"/>
                <a:ea typeface="Calibri"/>
                <a:cs typeface="Calibri"/>
                <a:sym typeface="Calibri"/>
              </a:rPr>
              <a:t>to develop plans to managing supplies. Integrate these plans into the overall programme.</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Discuss and agree to plans using the following checklist:</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Where will the supplies be stored? </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Will the supplies be locked up?  If so, who will mind the key? </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Who will be involved in minding the supplies?  Facilitators? Adolescents? Adult volunteers? </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Will someone keep an inventory of the supplies?  If so, who?  Will it be one person or will this responsibility be rotated among several people? </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Who will transport the supplies between locations?</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Who will check on the condition of the supplies?  How often will they check?</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Will someone be responsible for making sure all of the supplies are returned at the end of each activity session?  If so, who? </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How often will the supplies be cleaned or wiped down?  Who will do this? </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How will you make sure that the supplies are handled carefully and responsibly?</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What will happen if items are damaged, lost, stolen, or you run-out?  Will they be repaired, thrown out, replaced? </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How will supplies be replaced?  Who will be responsible for replacing them? </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Supply Guide, with a focus on Creating ground rules for managing supplies Tool</a:t>
            </a:r>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23" name="Google Shape;22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Ask participants to review their plans, and consider whether their plans reflect all of these principles. For more detail on how to put these principles into action, participants can consult the Supply Guide, Maintaining supplies guidance.</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Provide time for participants to review Supply Guide, Make and use an inventory book, and Programme Coordinators’ Guide, Manage supplies (guidance and all tools)</a:t>
            </a:r>
            <a:endParaRPr/>
          </a:p>
          <a:p>
            <a:pPr indent="0" lvl="0" marL="0" rtl="0" algn="l">
              <a:spcBef>
                <a:spcPts val="0"/>
              </a:spcBef>
              <a:spcAft>
                <a:spcPts val="0"/>
              </a:spcAft>
              <a:buNone/>
            </a:pPr>
            <a:r>
              <a:t/>
            </a:r>
            <a:endParaRPr i="1" sz="1670">
              <a:solidFill>
                <a:schemeClr val="dk1"/>
              </a:solidFill>
              <a:latin typeface="Calibri"/>
              <a:ea typeface="Calibri"/>
              <a:cs typeface="Calibri"/>
              <a:sym typeface="Calibri"/>
            </a:endParaRPr>
          </a:p>
          <a:p>
            <a:pPr indent="0" lvl="0" marL="0" rtl="0" algn="l">
              <a:spcBef>
                <a:spcPts val="0"/>
              </a:spcBef>
              <a:spcAft>
                <a:spcPts val="0"/>
              </a:spcAft>
              <a:buNone/>
            </a:pPr>
            <a:r>
              <a:rPr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Supply Guide: Make and use an inventory book</a:t>
            </a:r>
            <a:endParaRPr/>
          </a:p>
          <a:p>
            <a:pPr indent="0" lvl="0" marL="0" rtl="0" algn="l">
              <a:spcBef>
                <a:spcPts val="0"/>
              </a:spcBef>
              <a:spcAft>
                <a:spcPts val="0"/>
              </a:spcAft>
              <a:buNone/>
            </a:pPr>
            <a:r>
              <a:t/>
            </a:r>
            <a:endParaRPr i="1" sz="1670">
              <a:solidFill>
                <a:schemeClr val="dk1"/>
              </a:solidFill>
              <a:latin typeface="Calibri"/>
              <a:ea typeface="Calibri"/>
              <a:cs typeface="Calibri"/>
              <a:sym typeface="Calibri"/>
            </a:endParaRPr>
          </a:p>
          <a:p>
            <a:pPr indent="0" lvl="0" marL="0" rtl="0" algn="l">
              <a:spcBef>
                <a:spcPts val="0"/>
              </a:spcBef>
              <a:spcAft>
                <a:spcPts val="0"/>
              </a:spcAft>
              <a:buNone/>
            </a:pPr>
            <a:r>
              <a:rPr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Programme coordinators’ guide, Manage supplies (guidance and all tools)</a:t>
            </a:r>
            <a:endParaRPr/>
          </a:p>
          <a:p>
            <a:pPr indent="0" lvl="0" marL="0" rtl="0" algn="l">
              <a:spcBef>
                <a:spcPts val="0"/>
              </a:spcBef>
              <a:spcAft>
                <a:spcPts val="0"/>
              </a:spcAft>
              <a:buNone/>
            </a:pPr>
            <a:r>
              <a:t/>
            </a:r>
            <a:endParaRPr/>
          </a:p>
        </p:txBody>
      </p:sp>
      <p:sp>
        <p:nvSpPr>
          <p:cNvPr id="230" name="Google Shape;23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9: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0: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Give workshop participants time to write these answers on a piece of paper.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Collect the responses and review them after the workshop.</a:t>
            </a:r>
            <a:endParaRPr/>
          </a:p>
          <a:p>
            <a:pPr indent="0" lvl="0" marL="0" rtl="0" algn="l">
              <a:spcBef>
                <a:spcPts val="0"/>
              </a:spcBef>
              <a:spcAft>
                <a:spcPts val="0"/>
              </a:spcAft>
              <a:buNone/>
            </a:pPr>
            <a:r>
              <a:t/>
            </a:r>
            <a:endParaRPr/>
          </a:p>
        </p:txBody>
      </p:sp>
      <p:sp>
        <p:nvSpPr>
          <p:cNvPr id="243" name="Google Shape;24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1: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b="1" lang="en-US" sz="1670" u="none" strike="noStrike">
                <a:solidFill>
                  <a:schemeClr val="dk1"/>
                </a:solidFill>
                <a:latin typeface="Calibri"/>
                <a:ea typeface="Calibri"/>
                <a:cs typeface="Calibri"/>
                <a:sym typeface="Calibri"/>
              </a:rPr>
              <a:t>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Alternative approach:</a:t>
            </a:r>
            <a:r>
              <a:rPr lang="en-US" sz="1670">
                <a:solidFill>
                  <a:schemeClr val="dk1"/>
                </a:solidFill>
                <a:latin typeface="Calibri"/>
                <a:ea typeface="Calibri"/>
                <a:cs typeface="Calibri"/>
                <a:sym typeface="Calibri"/>
              </a:rPr>
              <a:t> This activity provides an opportunity for a broad and general discussion of possibilities for how the Adolescent Kit can be used to strengthen a programme. If specific plans have already been established for how the Adolescent Kit will be used in your programme context, as an alternative to this step, facilitate a discussion of how the Adolescent Kit can specifically be used to strengthen areas or your programme in keeping with those plans.</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Recommendation</a:t>
            </a:r>
            <a:r>
              <a:rPr lang="en-US" sz="1670">
                <a:solidFill>
                  <a:schemeClr val="dk1"/>
                </a:solidFill>
                <a:latin typeface="Calibri"/>
                <a:ea typeface="Calibri"/>
                <a:cs typeface="Calibri"/>
                <a:sym typeface="Calibri"/>
              </a:rPr>
              <a:t>: This step uses the same scenario and guidance as the ‘Integrating the Adolescent Kit practice scenario tool.’ This activity may be more effective if participants do not have that document available for reference, so that they think of their own ideas rather than follow those outlined on that tool.</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Ask</a:t>
            </a:r>
            <a:r>
              <a:rPr i="1" lang="en-US" sz="1670">
                <a:solidFill>
                  <a:schemeClr val="dk1"/>
                </a:solidFill>
                <a:latin typeface="Calibri"/>
                <a:ea typeface="Calibri"/>
                <a:cs typeface="Calibri"/>
                <a:sym typeface="Calibri"/>
              </a:rPr>
              <a:t>:</a:t>
            </a:r>
            <a:r>
              <a:rPr lang="en-US" sz="1670">
                <a:solidFill>
                  <a:schemeClr val="dk1"/>
                </a:solidFill>
                <a:latin typeface="Calibri"/>
                <a:ea typeface="Calibri"/>
                <a:cs typeface="Calibri"/>
                <a:sym typeface="Calibri"/>
              </a:rPr>
              <a:t> How could KCH use the Adolescent Kit to support adolescents who are already participating in their Child Centre programme?  </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Possible answers: </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Consult with older children and adolescents about the kind of activities they would like to participate in, or skills and knowledge they would like to gain during their time at the Child Centres</a:t>
            </a:r>
            <a:endParaRPr sz="1670">
              <a:solidFill>
                <a:schemeClr val="dk1"/>
              </a:solidFill>
              <a:latin typeface="Calibri"/>
              <a:ea typeface="Calibri"/>
              <a:cs typeface="Calibri"/>
              <a:sym typeface="Calibri"/>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Try to find out where older adolescents (15-18 years) and adolescent girls are in the camp, and why they don’t come to the Child Centres; then use the guidance in the Adolescent Kit to find ways to reach out to them</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Organise children and adolescents into groups or circles using the Adolescent Circles approach</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Introduce more structured sessions for groups of girls and boys at set times during the Child Centres’ opening hours (for example, using the session steps outlined in the Facilitators’ Guidance)</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Introduce a mix of activities including games, projects, or arts using the Activity Guides in the Adolescent Kit</a:t>
            </a:r>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Consider moving some of the activities physically outside the Child Centres</a:t>
            </a:r>
            <a:endParaRPr sz="1670">
              <a:solidFill>
                <a:schemeClr val="dk1"/>
              </a:solidFill>
              <a:latin typeface="Calibri"/>
              <a:ea typeface="Calibri"/>
              <a:cs typeface="Calibri"/>
              <a:sym typeface="Calibri"/>
            </a:endParaRPr>
          </a:p>
          <a:p>
            <a:pPr indent="-285750" lvl="0" marL="285750" rtl="0" algn="l">
              <a:spcBef>
                <a:spcPts val="0"/>
              </a:spcBef>
              <a:spcAft>
                <a:spcPts val="0"/>
              </a:spcAft>
              <a:buClr>
                <a:schemeClr val="dk1"/>
              </a:buClr>
              <a:buSzPts val="1670"/>
              <a:buFont typeface="Arial"/>
              <a:buChar char="•"/>
            </a:pPr>
            <a:r>
              <a:rPr lang="en-US" sz="1670">
                <a:solidFill>
                  <a:schemeClr val="dk1"/>
                </a:solidFill>
                <a:latin typeface="Calibri"/>
                <a:ea typeface="Calibri"/>
                <a:cs typeface="Calibri"/>
                <a:sym typeface="Calibri"/>
              </a:rPr>
              <a:t>Help adolescents to develop competencies – skills, knowledge and attitudes – that can help them to improve their psychosocial wellbeing, learning and connection with their communities, through their activities together at the Child Centres</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 </a:t>
            </a:r>
            <a:endParaRPr/>
          </a:p>
          <a:p>
            <a:pPr indent="0" lvl="0" marL="0" rtl="0" algn="l">
              <a:spcBef>
                <a:spcPts val="0"/>
              </a:spcBef>
              <a:spcAft>
                <a:spcPts val="0"/>
              </a:spcAft>
              <a:buNone/>
            </a:pPr>
            <a:r>
              <a:rPr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Programme Coordinators’ Guidance, Decide how to use the kit, Integrating the Adolescent Kit: Practice Scenario Tool</a:t>
            </a:r>
            <a:endParaRPr/>
          </a:p>
          <a:p>
            <a:pPr indent="0" lvl="0" marL="0" rtl="0" algn="l">
              <a:spcBef>
                <a:spcPts val="0"/>
              </a:spcBef>
              <a:spcAft>
                <a:spcPts val="0"/>
              </a:spcAft>
              <a:buNone/>
            </a:pPr>
            <a:r>
              <a:t/>
            </a:r>
            <a:endParaRPr/>
          </a:p>
        </p:txBody>
      </p:sp>
      <p:sp>
        <p:nvSpPr>
          <p:cNvPr id="102" name="Google Shape;10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70"/>
              <a:buFont typeface="Calibri"/>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b="1" i="1"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Explain:</a:t>
            </a:r>
            <a:r>
              <a:rPr lang="en-US" sz="1670">
                <a:solidFill>
                  <a:schemeClr val="dk1"/>
                </a:solidFill>
                <a:latin typeface="Calibri"/>
                <a:ea typeface="Calibri"/>
                <a:cs typeface="Calibri"/>
                <a:sym typeface="Calibri"/>
              </a:rPr>
              <a:t> In this final module, workshop participants will draft plans for how they will use the Adolescent Kit as a resource to strengthen their programmes.</a:t>
            </a:r>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Add additional information or explanation of how they will proceed with developing and finalizing their plans. (For example, in the pilot tests of this training module, workshop participants working for UNICEF’s partner organizations developed draft plans, which they later shared with the programme managers of their organizations. Those were subsequently revised and incorporated into their partnership agreements with UNICEF.)</a:t>
            </a:r>
            <a:endParaRPr/>
          </a:p>
          <a:p>
            <a:pPr indent="0" lvl="0" marL="0" rtl="0" algn="l">
              <a:spcBef>
                <a:spcPts val="0"/>
              </a:spcBef>
              <a:spcAft>
                <a:spcPts val="0"/>
              </a:spcAft>
              <a:buNone/>
            </a:pPr>
            <a:r>
              <a:rPr b="1" lang="en-US" sz="1670">
                <a:solidFill>
                  <a:schemeClr val="dk1"/>
                </a:solidFill>
                <a:latin typeface="Calibri"/>
                <a:ea typeface="Calibri"/>
                <a:cs typeface="Calibri"/>
                <a:sym typeface="Calibri"/>
              </a:rPr>
              <a:t> </a:t>
            </a:r>
            <a:endParaRPr/>
          </a:p>
          <a:p>
            <a:pPr indent="0" lvl="0" marL="0" rtl="0" algn="l">
              <a:spcBef>
                <a:spcPts val="0"/>
              </a:spcBef>
              <a:spcAft>
                <a:spcPts val="0"/>
              </a:spcAft>
              <a:buNone/>
            </a:pPr>
            <a:r>
              <a:rPr b="0" lang="en-US" sz="1670">
                <a:solidFill>
                  <a:schemeClr val="dk1"/>
                </a:solidFill>
                <a:latin typeface="Calibri"/>
                <a:ea typeface="Calibri"/>
                <a:cs typeface="Calibri"/>
                <a:sym typeface="Calibri"/>
              </a:rPr>
              <a:t>This slide provides a visual reminder of all of the resources in the kit, including supplies and guidance that are available in print, as well as electronic guidance and tools included on the website.</a:t>
            </a:r>
            <a:endParaRPr/>
          </a:p>
          <a:p>
            <a:pPr indent="0" lvl="0" marL="0" rtl="0" algn="l">
              <a:spcBef>
                <a:spcPts val="0"/>
              </a:spcBef>
              <a:spcAft>
                <a:spcPts val="0"/>
              </a:spcAft>
              <a:buNone/>
            </a:pPr>
            <a:r>
              <a:t/>
            </a:r>
            <a:endParaRPr/>
          </a:p>
        </p:txBody>
      </p:sp>
      <p:sp>
        <p:nvSpPr>
          <p:cNvPr id="108" name="Google Shape;10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80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This session builds directly on what workshop participants learned, and their analysis of the needs of the adolescents with whom they worked (Session 1.3). One recommendation is to have participants’ notes and presentations from that session ready for use during this session. </a:t>
            </a:r>
            <a:endParaRPr/>
          </a:p>
          <a:p>
            <a:pPr indent="0" lvl="0" marL="0" rtl="0" algn="l">
              <a:spcBef>
                <a:spcPts val="0"/>
              </a:spcBef>
              <a:spcAft>
                <a:spcPts val="0"/>
              </a:spcAft>
              <a:buNone/>
            </a:pPr>
            <a:r>
              <a:rPr b="1" i="1" lang="en-US" sz="1800">
                <a:solidFill>
                  <a:schemeClr val="dk1"/>
                </a:solidFill>
                <a:latin typeface="Calibri"/>
                <a:ea typeface="Calibri"/>
                <a:cs typeface="Calibri"/>
                <a:sym typeface="Calibri"/>
              </a:rPr>
              <a:t>Alternative strategy:</a:t>
            </a:r>
            <a:r>
              <a:rPr lang="en-US" sz="1800">
                <a:solidFill>
                  <a:schemeClr val="dk1"/>
                </a:solidFill>
                <a:latin typeface="Calibri"/>
                <a:ea typeface="Calibri"/>
                <a:cs typeface="Calibri"/>
                <a:sym typeface="Calibri"/>
              </a:rPr>
              <a:t> If workshop participants have yet not carried out Session 1.3, integrate steps from that session before beginning this one. </a:t>
            </a:r>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Review the Ten Key Competencies to refresh workshop participants’ understanding of each.  </a:t>
            </a:r>
            <a:endParaRPr/>
          </a:p>
          <a:p>
            <a:pPr indent="0" lvl="0" marL="0" rtl="0" algn="l">
              <a:spcBef>
                <a:spcPts val="0"/>
              </a:spcBef>
              <a:spcAft>
                <a:spcPts val="0"/>
              </a:spcAft>
              <a:buNone/>
            </a:pPr>
            <a:r>
              <a:t/>
            </a:r>
            <a:endParaRPr b="1" i="1" sz="1800">
              <a:solidFill>
                <a:schemeClr val="dk1"/>
              </a:solidFill>
              <a:latin typeface="Calibri"/>
              <a:ea typeface="Calibri"/>
              <a:cs typeface="Calibri"/>
              <a:sym typeface="Calibri"/>
            </a:endParaRPr>
          </a:p>
          <a:p>
            <a:pPr indent="0" lvl="0" marL="0" rtl="0" algn="l">
              <a:spcBef>
                <a:spcPts val="0"/>
              </a:spcBef>
              <a:spcAft>
                <a:spcPts val="0"/>
              </a:spcAft>
              <a:buNone/>
            </a:pPr>
            <a:r>
              <a:rPr b="1" i="1" lang="en-US" sz="1800">
                <a:solidFill>
                  <a:schemeClr val="dk1"/>
                </a:solidFill>
                <a:latin typeface="Calibri"/>
                <a:ea typeface="Calibri"/>
                <a:cs typeface="Calibri"/>
                <a:sym typeface="Calibri"/>
              </a:rPr>
              <a:t>Ask:</a:t>
            </a:r>
            <a:r>
              <a:rPr lang="en-US" sz="1800">
                <a:solidFill>
                  <a:schemeClr val="dk1"/>
                </a:solidFill>
                <a:latin typeface="Calibri"/>
                <a:ea typeface="Calibri"/>
                <a:cs typeface="Calibri"/>
                <a:sym typeface="Calibri"/>
              </a:rPr>
              <a:t> Which domains are of most potential value for adolescents in our programme context?  Encourage participants to consider their notes from Session 1.3. They may want to focus most on competencies that:</a:t>
            </a:r>
            <a:endParaRPr/>
          </a:p>
          <a:p>
            <a:pPr indent="0" lvl="1" marL="636800" rtl="0" algn="l">
              <a:spcBef>
                <a:spcPts val="0"/>
              </a:spcBef>
              <a:spcAft>
                <a:spcPts val="0"/>
              </a:spcAft>
              <a:buNone/>
            </a:pPr>
            <a:r>
              <a:rPr lang="en-US" sz="1800">
                <a:solidFill>
                  <a:schemeClr val="dk1"/>
                </a:solidFill>
                <a:latin typeface="Calibri"/>
                <a:ea typeface="Calibri"/>
                <a:cs typeface="Calibri"/>
                <a:sym typeface="Calibri"/>
              </a:rPr>
              <a:t>Adolescents are struggling to develop or use;</a:t>
            </a:r>
            <a:endParaRPr/>
          </a:p>
          <a:p>
            <a:pPr indent="0" lvl="1" marL="636800" rtl="0" algn="l">
              <a:spcBef>
                <a:spcPts val="0"/>
              </a:spcBef>
              <a:spcAft>
                <a:spcPts val="0"/>
              </a:spcAft>
              <a:buNone/>
            </a:pPr>
            <a:r>
              <a:rPr lang="en-US" sz="1800">
                <a:solidFill>
                  <a:schemeClr val="dk1"/>
                </a:solidFill>
                <a:latin typeface="Calibri"/>
                <a:ea typeface="Calibri"/>
                <a:cs typeface="Calibri"/>
                <a:sym typeface="Calibri"/>
              </a:rPr>
              <a:t>Enable adolescents to overcome the barriers they face or take advantage of opportunities available to them; </a:t>
            </a:r>
            <a:endParaRPr/>
          </a:p>
          <a:p>
            <a:pPr indent="0" lvl="1" marL="636800" rtl="0" algn="l">
              <a:spcBef>
                <a:spcPts val="0"/>
              </a:spcBef>
              <a:spcAft>
                <a:spcPts val="0"/>
              </a:spcAft>
              <a:buNone/>
            </a:pPr>
            <a:r>
              <a:rPr lang="en-US" sz="1800">
                <a:solidFill>
                  <a:schemeClr val="dk1"/>
                </a:solidFill>
                <a:latin typeface="Calibri"/>
                <a:ea typeface="Calibri"/>
                <a:cs typeface="Calibri"/>
                <a:sym typeface="Calibri"/>
              </a:rPr>
              <a:t>Enable adolescents to make positive changes in their own lives; and/or</a:t>
            </a:r>
            <a:endParaRPr/>
          </a:p>
          <a:p>
            <a:pPr indent="0" lvl="1" marL="636800" rtl="0" algn="l">
              <a:spcBef>
                <a:spcPts val="0"/>
              </a:spcBef>
              <a:spcAft>
                <a:spcPts val="0"/>
              </a:spcAft>
              <a:buNone/>
            </a:pPr>
            <a:r>
              <a:rPr lang="en-US" sz="1800">
                <a:solidFill>
                  <a:schemeClr val="dk1"/>
                </a:solidFill>
                <a:latin typeface="Calibri"/>
                <a:ea typeface="Calibri"/>
                <a:cs typeface="Calibri"/>
                <a:sym typeface="Calibri"/>
              </a:rPr>
              <a:t>Enable adolescents to make positive changes in their communities. </a:t>
            </a:r>
            <a:endParaRPr/>
          </a:p>
          <a:p>
            <a:pPr indent="0" lvl="0" marL="0" rtl="0" algn="l">
              <a:spcBef>
                <a:spcPts val="0"/>
              </a:spcBef>
              <a:spcAft>
                <a:spcPts val="0"/>
              </a:spcAft>
              <a:buNone/>
            </a:pPr>
            <a:r>
              <a:t/>
            </a:r>
            <a:endParaRPr b="1" i="1" sz="1800">
              <a:solidFill>
                <a:schemeClr val="dk1"/>
              </a:solidFill>
              <a:latin typeface="Calibri"/>
              <a:ea typeface="Calibri"/>
              <a:cs typeface="Calibri"/>
              <a:sym typeface="Calibri"/>
            </a:endParaRPr>
          </a:p>
          <a:p>
            <a:pPr indent="0" lvl="0" marL="0" rtl="0" algn="l">
              <a:spcBef>
                <a:spcPts val="0"/>
              </a:spcBef>
              <a:spcAft>
                <a:spcPts val="0"/>
              </a:spcAft>
              <a:buNone/>
            </a:pPr>
            <a:r>
              <a:rPr b="1" i="1" lang="en-US" sz="1800">
                <a:solidFill>
                  <a:schemeClr val="dk1"/>
                </a:solidFill>
                <a:latin typeface="Calibri"/>
                <a:ea typeface="Calibri"/>
                <a:cs typeface="Calibri"/>
                <a:sym typeface="Calibri"/>
              </a:rPr>
              <a:t>Optional strategy</a:t>
            </a:r>
            <a:r>
              <a:rPr i="1" lang="en-US" sz="1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Take an inventory of which competencies are already the explicit focus of the programme or intervention in which workshop participants will be using the Adolescent Kit, which are being addressed by the programme or intervention (even if they are not specifically mentioned). Consider whether to strengthen the programmes’ focus on the competencies already being addressed, or to introduce a focus on new competencies into programme goals.</a:t>
            </a:r>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In plenary, agree to one or more of the competencies that everyone in the group believes are most relevant and useful for adolescents. In some cases participants may want to include all domains. While this is possible, to focus the program, it is helpful to select 1 – 3 domains. </a:t>
            </a:r>
            <a:endParaRPr/>
          </a:p>
          <a:p>
            <a:pPr indent="0" lvl="0" marL="0" rtl="0" algn="l">
              <a:spcBef>
                <a:spcPts val="0"/>
              </a:spcBef>
              <a:spcAft>
                <a:spcPts val="0"/>
              </a:spcAft>
              <a:buNone/>
            </a:pPr>
            <a:r>
              <a:rPr i="1" lang="en-US" sz="1800">
                <a:solidFill>
                  <a:schemeClr val="dk1"/>
                </a:solidFill>
                <a:latin typeface="Calibri"/>
                <a:ea typeface="Calibri"/>
                <a:cs typeface="Calibri"/>
                <a:sym typeface="Calibri"/>
              </a:rPr>
              <a:t>Ref:</a:t>
            </a:r>
            <a:r>
              <a:rPr lang="en-US" sz="1800">
                <a:solidFill>
                  <a:schemeClr val="dk1"/>
                </a:solidFill>
                <a:latin typeface="Calibri"/>
                <a:ea typeface="Calibri"/>
                <a:cs typeface="Calibri"/>
                <a:sym typeface="Calibri"/>
              </a:rPr>
              <a:t> Foundation Guidance: The Ten Key Competencies</a:t>
            </a:r>
            <a:endParaRPr/>
          </a:p>
          <a:p>
            <a:pPr indent="0" lvl="0" marL="0" rtl="0" algn="l">
              <a:spcBef>
                <a:spcPts val="0"/>
              </a:spcBef>
              <a:spcAft>
                <a:spcPts val="0"/>
              </a:spcAft>
              <a:buNone/>
            </a:pPr>
            <a:r>
              <a:t/>
            </a:r>
            <a:endParaRPr/>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Explain: Now that workshop participants have some general plans in place for the competencies that their programme should focus on, they can use additional strategies to strengthen their plans. They can consult and collaborate with other stakeholders in their programme context, and refine their plans to include more specific goals and indicators for the competencies adolescents will develop and use as a result of their participation in the programme.</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The Programme Coordinators’ Guide, Decide how to use the Adolescent Kit, Competency monitoring and evaluation tools support both processes. Ask participants to review these tools. </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Remind workshop participants that they should support facilitators in working with adolescents to set their own goals for what they want to learn, do and achieve through their participation in programmes (as discussed in Module 4, Session 4.4). Through that process, adolescents may suggest different competencies that they want to focus on, rather than the ones that these workshop participants chose to prioritize. In that case, programme activities and plans should be adapted to address adolescents’ priorities.</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Provide workshop participants with time to formulate plans for how they will use the guidance and tools as they move forward with the implementation and roll-out planning process. They can also discuss this in </a:t>
            </a:r>
            <a:r>
              <a:rPr b="1" lang="en-US" sz="1670">
                <a:solidFill>
                  <a:schemeClr val="dk1"/>
                </a:solidFill>
                <a:latin typeface="Calibri"/>
                <a:ea typeface="Calibri"/>
                <a:cs typeface="Calibri"/>
                <a:sym typeface="Calibri"/>
              </a:rPr>
              <a:t>Session 5.3 Developing implementation and roll-out plans,</a:t>
            </a:r>
            <a:r>
              <a:rPr lang="en-US" sz="1670">
                <a:solidFill>
                  <a:schemeClr val="dk1"/>
                </a:solidFill>
                <a:latin typeface="Calibri"/>
                <a:ea typeface="Calibri"/>
                <a:cs typeface="Calibri"/>
                <a:sym typeface="Calibri"/>
              </a:rPr>
              <a:t> which follows.</a:t>
            </a:r>
            <a:endParaRPr/>
          </a:p>
          <a:p>
            <a:pPr indent="0" lvl="0" marL="0" rtl="0" algn="l">
              <a:spcBef>
                <a:spcPts val="0"/>
              </a:spcBef>
              <a:spcAft>
                <a:spcPts val="0"/>
              </a:spcAft>
              <a:buNone/>
            </a:pPr>
            <a:r>
              <a:t/>
            </a:r>
            <a:endParaRPr b="1" i="1" sz="1670">
              <a:solidFill>
                <a:schemeClr val="dk1"/>
              </a:solidFill>
              <a:latin typeface="Calibri"/>
              <a:ea typeface="Calibri"/>
              <a:cs typeface="Calibri"/>
              <a:sym typeface="Calibri"/>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Programme Coordinators’ Guide, Decide how to use the Adolescent Kit, Competency monitoring and evaluation tools</a:t>
            </a:r>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Activity Guide: Setting group goals</a:t>
            </a:r>
            <a:endParaRPr/>
          </a:p>
          <a:p>
            <a:pPr indent="0" lvl="0" marL="0" rtl="0" algn="l">
              <a:spcBef>
                <a:spcPts val="0"/>
              </a:spcBef>
              <a:spcAft>
                <a:spcPts val="0"/>
              </a:spcAft>
              <a:buNone/>
            </a:pPr>
            <a:r>
              <a:rPr b="1" i="1" lang="en-US" sz="1670">
                <a:solidFill>
                  <a:schemeClr val="dk1"/>
                </a:solidFill>
                <a:latin typeface="Calibri"/>
                <a:ea typeface="Calibri"/>
                <a:cs typeface="Calibri"/>
                <a:sym typeface="Calibri"/>
              </a:rPr>
              <a:t>Ref:</a:t>
            </a:r>
            <a:r>
              <a:rPr lang="en-US" sz="1670">
                <a:solidFill>
                  <a:schemeClr val="dk1"/>
                </a:solidFill>
                <a:latin typeface="Calibri"/>
                <a:ea typeface="Calibri"/>
                <a:cs typeface="Calibri"/>
                <a:sym typeface="Calibri"/>
              </a:rPr>
              <a:t> Facilitator tools: Mapping competency goals</a:t>
            </a:r>
            <a:endParaRPr/>
          </a:p>
          <a:p>
            <a:pPr indent="0" lvl="0" marL="0" rtl="0" algn="l">
              <a:spcBef>
                <a:spcPts val="0"/>
              </a:spcBef>
              <a:spcAft>
                <a:spcPts val="0"/>
              </a:spcAft>
              <a:buNone/>
            </a:pPr>
            <a:r>
              <a:t/>
            </a:r>
            <a:endParaRPr/>
          </a:p>
        </p:txBody>
      </p:sp>
      <p:sp>
        <p:nvSpPr>
          <p:cNvPr id="143" name="Google Shape;14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sz="1670">
                <a:solidFill>
                  <a:schemeClr val="dk1"/>
                </a:solidFill>
                <a:latin typeface="Calibri"/>
                <a:ea typeface="Calibri"/>
                <a:cs typeface="Calibri"/>
                <a:sym typeface="Calibri"/>
              </a:rPr>
              <a:t>Notes for trainer:</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This module is designed for UNICEF its partner organizations to collaborate in developing plans to select, adapt and use resources from the Adolescent Kit for Expression and Innovation to strengthen their programmes. The idea is that workshop participants from UNICEF and its partner organizations will develop draft plans in this session, then finalize and confirm them through their official planning processes (such as in Partnership Commitment Agreement amendments).</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Adapt this slide and your instructions to the specific planning process for your programmes and workshop participants’ preparation to use the Adolescent Kit.</a:t>
            </a:r>
            <a:endParaRPr/>
          </a:p>
          <a:p>
            <a:pPr indent="0" lvl="0" marL="0" rtl="0" algn="l">
              <a:spcBef>
                <a:spcPts val="0"/>
              </a:spcBef>
              <a:spcAft>
                <a:spcPts val="0"/>
              </a:spcAft>
              <a:buNone/>
            </a:pPr>
            <a:r>
              <a:t/>
            </a:r>
            <a:endParaRPr sz="1670">
              <a:solidFill>
                <a:schemeClr val="dk1"/>
              </a:solidFill>
              <a:latin typeface="Calibri"/>
              <a:ea typeface="Calibri"/>
              <a:cs typeface="Calibri"/>
              <a:sym typeface="Calibri"/>
            </a:endParaRPr>
          </a:p>
          <a:p>
            <a:pPr indent="0" lvl="0" marL="0" rtl="0" algn="l">
              <a:spcBef>
                <a:spcPts val="0"/>
              </a:spcBef>
              <a:spcAft>
                <a:spcPts val="0"/>
              </a:spcAft>
              <a:buNone/>
            </a:pPr>
            <a:r>
              <a:rPr lang="en-US" sz="1670">
                <a:solidFill>
                  <a:schemeClr val="dk1"/>
                </a:solidFill>
                <a:latin typeface="Calibri"/>
                <a:ea typeface="Calibri"/>
                <a:cs typeface="Calibri"/>
                <a:sym typeface="Calibri"/>
              </a:rPr>
              <a:t>Organize workshop participants into small planning groups according to whatever process will be most helpful and practical. For example, participants may wish to sit with colleagues from the same organization, or who work in the same geographic area, so they can collaborate and coordinate their plans.  </a:t>
            </a:r>
            <a:endParaRPr/>
          </a:p>
          <a:p>
            <a:pPr indent="0" lvl="0" marL="0" rtl="0" algn="l">
              <a:spcBef>
                <a:spcPts val="0"/>
              </a:spcBef>
              <a:spcAft>
                <a:spcPts val="0"/>
              </a:spcAft>
              <a:buNone/>
            </a:pPr>
            <a:r>
              <a:t/>
            </a:r>
            <a:endParaRPr/>
          </a:p>
        </p:txBody>
      </p:sp>
      <p:sp>
        <p:nvSpPr>
          <p:cNvPr id="160" name="Google Shape;16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1257300" y="608542"/>
            <a:ext cx="15773400" cy="22092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1257300" y="3042708"/>
            <a:ext cx="15773400" cy="72522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8" name="Google Shape;18;p2"/>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1257300" y="608542"/>
            <a:ext cx="15773400" cy="22092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5517885" y="-1217877"/>
            <a:ext cx="7252230"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75" name="Google Shape;75;p11"/>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10215827" y="3480066"/>
            <a:ext cx="9686397"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2214827" y="-348985"/>
            <a:ext cx="9686397"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81" name="Google Shape;81;p12"/>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2286000" y="1870605"/>
            <a:ext cx="13716000" cy="397933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subTitle"/>
          </p:nvPr>
        </p:nvSpPr>
        <p:spPr>
          <a:xfrm>
            <a:off x="2286000" y="6003397"/>
            <a:ext cx="13716000" cy="275960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24" name="Google Shape;24;p3"/>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1247775" y="2849564"/>
            <a:ext cx="15773400" cy="4754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1247775" y="7649106"/>
            <a:ext cx="15773400" cy="25003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888888"/>
              </a:buClr>
              <a:buSzPts val="3600"/>
              <a:buNone/>
              <a:defRPr sz="3600">
                <a:solidFill>
                  <a:srgbClr val="888888"/>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30" name="Google Shape;30;p4"/>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1257300" y="608542"/>
            <a:ext cx="15773400" cy="22092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1257300" y="3042708"/>
            <a:ext cx="7772400" cy="72522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36" name="Google Shape;36;p5"/>
          <p:cNvSpPr txBox="1"/>
          <p:nvPr>
            <p:ph idx="2" type="body"/>
          </p:nvPr>
        </p:nvSpPr>
        <p:spPr>
          <a:xfrm>
            <a:off x="9258300" y="3042708"/>
            <a:ext cx="7772400" cy="72522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37" name="Google Shape;37;p5"/>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1259682" y="608542"/>
            <a:ext cx="15773400" cy="22092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1259683" y="2801938"/>
            <a:ext cx="7736681" cy="1373187"/>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3" name="Google Shape;43;p6"/>
          <p:cNvSpPr txBox="1"/>
          <p:nvPr>
            <p:ph idx="2" type="body"/>
          </p:nvPr>
        </p:nvSpPr>
        <p:spPr>
          <a:xfrm>
            <a:off x="1259683" y="4175125"/>
            <a:ext cx="7736681" cy="61409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4" name="Google Shape;44;p6"/>
          <p:cNvSpPr txBox="1"/>
          <p:nvPr>
            <p:ph idx="3" type="body"/>
          </p:nvPr>
        </p:nvSpPr>
        <p:spPr>
          <a:xfrm>
            <a:off x="9258300" y="2801938"/>
            <a:ext cx="7774782" cy="1373187"/>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5" name="Google Shape;45;p6"/>
          <p:cNvSpPr txBox="1"/>
          <p:nvPr>
            <p:ph idx="4" type="body"/>
          </p:nvPr>
        </p:nvSpPr>
        <p:spPr>
          <a:xfrm>
            <a:off x="9258300" y="4175125"/>
            <a:ext cx="7774782" cy="61409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6" name="Google Shape;46;p6"/>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1257300" y="608542"/>
            <a:ext cx="15773400" cy="22092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1259683" y="762000"/>
            <a:ext cx="5898356" cy="2667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7774782" y="1645709"/>
            <a:ext cx="9258300" cy="812270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61" name="Google Shape;61;p9"/>
          <p:cNvSpPr txBox="1"/>
          <p:nvPr>
            <p:ph idx="2" type="body"/>
          </p:nvPr>
        </p:nvSpPr>
        <p:spPr>
          <a:xfrm>
            <a:off x="1259683" y="3429000"/>
            <a:ext cx="5898356" cy="63526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62" name="Google Shape;62;p9"/>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259683" y="762000"/>
            <a:ext cx="5898356" cy="2667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7774782" y="1645709"/>
            <a:ext cx="9258300" cy="8122708"/>
          </a:xfrm>
          <a:prstGeom prst="rect">
            <a:avLst/>
          </a:prstGeom>
          <a:noFill/>
          <a:ln>
            <a:noFill/>
          </a:ln>
        </p:spPr>
      </p:sp>
      <p:sp>
        <p:nvSpPr>
          <p:cNvPr id="68" name="Google Shape;68;p10"/>
          <p:cNvSpPr txBox="1"/>
          <p:nvPr>
            <p:ph idx="1" type="body"/>
          </p:nvPr>
        </p:nvSpPr>
        <p:spPr>
          <a:xfrm>
            <a:off x="1259683" y="3429000"/>
            <a:ext cx="5898356" cy="63526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69" name="Google Shape;69;p10"/>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257300" y="608542"/>
            <a:ext cx="15773400" cy="22092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257300" y="3042708"/>
            <a:ext cx="15773400" cy="7252230"/>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1257300" y="10593917"/>
            <a:ext cx="4114800" cy="60854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6057900" y="10593917"/>
            <a:ext cx="6172200" cy="608542"/>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507"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12915900" y="10593917"/>
            <a:ext cx="4114800" cy="60854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800" u="none" cap="none" strike="noStrike">
                <a:solidFill>
                  <a:srgbClr val="888888"/>
                </a:solidFill>
                <a:latin typeface="Calibri"/>
                <a:ea typeface="Calibri"/>
                <a:cs typeface="Calibri"/>
                <a:sym typeface="Calibri"/>
              </a:defRPr>
            </a:lvl1pPr>
            <a:lvl2pPr indent="0" lvl="1" marL="0" marR="0" rtl="0" algn="r">
              <a:spcBef>
                <a:spcPts val="0"/>
              </a:spcBef>
              <a:buNone/>
              <a:defRPr b="0" i="0" sz="1800" u="none" cap="none" strike="noStrike">
                <a:solidFill>
                  <a:srgbClr val="888888"/>
                </a:solidFill>
                <a:latin typeface="Calibri"/>
                <a:ea typeface="Calibri"/>
                <a:cs typeface="Calibri"/>
                <a:sym typeface="Calibri"/>
              </a:defRPr>
            </a:lvl2pPr>
            <a:lvl3pPr indent="0" lvl="2" marL="0" marR="0" rtl="0" algn="r">
              <a:spcBef>
                <a:spcPts val="0"/>
              </a:spcBef>
              <a:buNone/>
              <a:defRPr b="0" i="0" sz="1800" u="none" cap="none" strike="noStrike">
                <a:solidFill>
                  <a:srgbClr val="888888"/>
                </a:solidFill>
                <a:latin typeface="Calibri"/>
                <a:ea typeface="Calibri"/>
                <a:cs typeface="Calibri"/>
                <a:sym typeface="Calibri"/>
              </a:defRPr>
            </a:lvl3pPr>
            <a:lvl4pPr indent="0" lvl="3" marL="0" marR="0" rtl="0" algn="r">
              <a:spcBef>
                <a:spcPts val="0"/>
              </a:spcBef>
              <a:buNone/>
              <a:defRPr b="0" i="0" sz="1800" u="none" cap="none" strike="noStrike">
                <a:solidFill>
                  <a:srgbClr val="888888"/>
                </a:solidFill>
                <a:latin typeface="Calibri"/>
                <a:ea typeface="Calibri"/>
                <a:cs typeface="Calibri"/>
                <a:sym typeface="Calibri"/>
              </a:defRPr>
            </a:lvl4pPr>
            <a:lvl5pPr indent="0" lvl="4" marL="0" marR="0" rtl="0" algn="r">
              <a:spcBef>
                <a:spcPts val="0"/>
              </a:spcBef>
              <a:buNone/>
              <a:defRPr b="0" i="0" sz="1800" u="none" cap="none" strike="noStrike">
                <a:solidFill>
                  <a:srgbClr val="888888"/>
                </a:solidFill>
                <a:latin typeface="Calibri"/>
                <a:ea typeface="Calibri"/>
                <a:cs typeface="Calibri"/>
                <a:sym typeface="Calibri"/>
              </a:defRPr>
            </a:lvl5pPr>
            <a:lvl6pPr indent="0" lvl="5" marL="0" marR="0" rtl="0" algn="r">
              <a:spcBef>
                <a:spcPts val="0"/>
              </a:spcBef>
              <a:buNone/>
              <a:defRPr b="0" i="0" sz="1800" u="none" cap="none" strike="noStrike">
                <a:solidFill>
                  <a:srgbClr val="888888"/>
                </a:solidFill>
                <a:latin typeface="Calibri"/>
                <a:ea typeface="Calibri"/>
                <a:cs typeface="Calibri"/>
                <a:sym typeface="Calibri"/>
              </a:defRPr>
            </a:lvl6pPr>
            <a:lvl7pPr indent="0" lvl="6" marL="0" marR="0" rtl="0" algn="r">
              <a:spcBef>
                <a:spcPts val="0"/>
              </a:spcBef>
              <a:buNone/>
              <a:defRPr b="0" i="0" sz="1800" u="none" cap="none" strike="noStrike">
                <a:solidFill>
                  <a:srgbClr val="888888"/>
                </a:solidFill>
                <a:latin typeface="Calibri"/>
                <a:ea typeface="Calibri"/>
                <a:cs typeface="Calibri"/>
                <a:sym typeface="Calibri"/>
              </a:defRPr>
            </a:lvl7pPr>
            <a:lvl8pPr indent="0" lvl="7" marL="0" marR="0" rtl="0" algn="r">
              <a:spcBef>
                <a:spcPts val="0"/>
              </a:spcBef>
              <a:buNone/>
              <a:defRPr b="0" i="0" sz="1800" u="none" cap="none" strike="noStrike">
                <a:solidFill>
                  <a:srgbClr val="888888"/>
                </a:solidFill>
                <a:latin typeface="Calibri"/>
                <a:ea typeface="Calibri"/>
                <a:cs typeface="Calibri"/>
                <a:sym typeface="Calibri"/>
              </a:defRPr>
            </a:lvl8pPr>
            <a:lvl9pPr indent="0" lvl="8" marL="0" marR="0" rtl="0" algn="r">
              <a:spcBef>
                <a:spcPts val="0"/>
              </a:spcBef>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image" Target="../media/image27.jpg"/><Relationship Id="rId6" Type="http://schemas.openxmlformats.org/officeDocument/2006/relationships/image" Target="../media/image23.jpg"/><Relationship Id="rId7" Type="http://schemas.openxmlformats.org/officeDocument/2006/relationships/image" Target="../media/image25.png"/><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5.png"/><Relationship Id="rId13" Type="http://schemas.openxmlformats.org/officeDocument/2006/relationships/image" Target="../media/image34.jp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14.png"/><Relationship Id="rId1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13.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txBox="1"/>
          <p:nvPr>
            <p:ph idx="1" type="body"/>
          </p:nvPr>
        </p:nvSpPr>
        <p:spPr>
          <a:xfrm>
            <a:off x="5676900" y="8382000"/>
            <a:ext cx="12611100" cy="3048000"/>
          </a:xfrm>
          <a:prstGeom prst="rect">
            <a:avLst/>
          </a:prstGeom>
          <a:solidFill>
            <a:srgbClr val="00B0F0"/>
          </a:solidFill>
          <a:ln>
            <a:noFill/>
          </a:ln>
        </p:spPr>
        <p:txBody>
          <a:bodyPr anchorCtr="0" anchor="ctr" bIns="45700" lIns="457200" spcFirstLastPara="1" rIns="457200" wrap="square" tIns="45700">
            <a:normAutofit lnSpcReduction="10000"/>
          </a:bodyPr>
          <a:lstStyle/>
          <a:p>
            <a:pPr indent="0" lvl="0" marL="0" rtl="0" algn="l">
              <a:lnSpc>
                <a:spcPct val="100000"/>
              </a:lnSpc>
              <a:spcBef>
                <a:spcPts val="0"/>
              </a:spcBef>
              <a:spcAft>
                <a:spcPts val="0"/>
              </a:spcAft>
              <a:buClr>
                <a:schemeClr val="dk1"/>
              </a:buClr>
              <a:buSzPts val="4200"/>
              <a:buNone/>
            </a:pPr>
            <a:r>
              <a:t/>
            </a:r>
            <a:endParaRPr>
              <a:solidFill>
                <a:schemeClr val="lt1"/>
              </a:solidFill>
            </a:endParaRPr>
          </a:p>
          <a:p>
            <a:pPr indent="0" lvl="0" marL="0" rtl="0" algn="r">
              <a:lnSpc>
                <a:spcPct val="100000"/>
              </a:lnSpc>
              <a:spcBef>
                <a:spcPts val="0"/>
              </a:spcBef>
              <a:spcAft>
                <a:spcPts val="0"/>
              </a:spcAft>
              <a:buClr>
                <a:schemeClr val="lt1"/>
              </a:buClr>
              <a:buSzPts val="4200"/>
              <a:buNone/>
            </a:pPr>
            <a:r>
              <a:rPr b="1" lang="en-US">
                <a:solidFill>
                  <a:schemeClr val="lt1"/>
                </a:solidFill>
              </a:rPr>
              <a:t>The Adolescent Development and Participation Section</a:t>
            </a:r>
            <a:endParaRPr/>
          </a:p>
          <a:p>
            <a:pPr indent="0" lvl="0" marL="0" rtl="0" algn="r">
              <a:lnSpc>
                <a:spcPct val="100000"/>
              </a:lnSpc>
              <a:spcBef>
                <a:spcPts val="0"/>
              </a:spcBef>
              <a:spcAft>
                <a:spcPts val="0"/>
              </a:spcAft>
              <a:buClr>
                <a:schemeClr val="lt1"/>
              </a:buClr>
              <a:buSzPts val="2800"/>
              <a:buNone/>
            </a:pPr>
            <a:r>
              <a:rPr lang="en-US" sz="2800">
                <a:solidFill>
                  <a:schemeClr val="lt1"/>
                </a:solidFill>
              </a:rPr>
              <a:t>Priya Marwah, Adolescents in Emergencies and Peacebuilding Specialist</a:t>
            </a:r>
            <a:endParaRPr/>
          </a:p>
          <a:p>
            <a:pPr indent="0" lvl="0" marL="0" rtl="0" algn="r">
              <a:lnSpc>
                <a:spcPct val="100000"/>
              </a:lnSpc>
              <a:spcBef>
                <a:spcPts val="0"/>
              </a:spcBef>
              <a:spcAft>
                <a:spcPts val="0"/>
              </a:spcAft>
              <a:buClr>
                <a:schemeClr val="lt1"/>
              </a:buClr>
              <a:buSzPts val="2800"/>
              <a:buNone/>
            </a:pPr>
            <a:r>
              <a:rPr lang="en-US" sz="2800">
                <a:solidFill>
                  <a:schemeClr val="lt1"/>
                </a:solidFill>
              </a:rPr>
              <a:t>Ellen Fransen, Programme Assistant</a:t>
            </a:r>
            <a:endParaRPr/>
          </a:p>
          <a:p>
            <a:pPr indent="0" lvl="0" marL="0" rtl="0" algn="r">
              <a:lnSpc>
                <a:spcPct val="100000"/>
              </a:lnSpc>
              <a:spcBef>
                <a:spcPts val="0"/>
              </a:spcBef>
              <a:spcAft>
                <a:spcPts val="0"/>
              </a:spcAft>
              <a:buClr>
                <a:schemeClr val="lt1"/>
              </a:buClr>
              <a:buSzPts val="2800"/>
              <a:buNone/>
            </a:pPr>
            <a:r>
              <a:rPr lang="en-US" sz="2800">
                <a:solidFill>
                  <a:schemeClr val="lt1"/>
                </a:solidFill>
              </a:rPr>
              <a:t>Juliet Young, Consultant</a:t>
            </a:r>
            <a:endParaRPr/>
          </a:p>
          <a:p>
            <a:pPr indent="0" lvl="0" marL="0" rtl="0" algn="l">
              <a:lnSpc>
                <a:spcPct val="100000"/>
              </a:lnSpc>
              <a:spcBef>
                <a:spcPts val="0"/>
              </a:spcBef>
              <a:spcAft>
                <a:spcPts val="0"/>
              </a:spcAft>
              <a:buClr>
                <a:schemeClr val="dk1"/>
              </a:buClr>
              <a:buSzPts val="4200"/>
              <a:buNone/>
            </a:pPr>
            <a:r>
              <a:t/>
            </a:r>
            <a:endParaRPr>
              <a:solidFill>
                <a:schemeClr val="lt1"/>
              </a:solidFill>
            </a:endParaRPr>
          </a:p>
        </p:txBody>
      </p:sp>
      <p:pic>
        <p:nvPicPr>
          <p:cNvPr id="90" name="Google Shape;90;p13"/>
          <p:cNvPicPr preferRelativeResize="0"/>
          <p:nvPr/>
        </p:nvPicPr>
        <p:blipFill rotWithShape="1">
          <a:blip r:embed="rId3">
            <a:alphaModFix/>
          </a:blip>
          <a:srcRect b="0" l="0" r="0" t="0"/>
          <a:stretch/>
        </p:blipFill>
        <p:spPr>
          <a:xfrm>
            <a:off x="0" y="-332508"/>
            <a:ext cx="18288000" cy="12049751"/>
          </a:xfrm>
          <a:prstGeom prst="rect">
            <a:avLst/>
          </a:prstGeom>
          <a:noFill/>
          <a:ln cap="flat" cmpd="sng" w="12700">
            <a:solidFill>
              <a:schemeClr val="lt1"/>
            </a:solidFill>
            <a:prstDash val="solid"/>
            <a:round/>
            <a:headEnd len="sm" w="sm" type="none"/>
            <a:tailEnd len="sm" w="sm" type="none"/>
          </a:ln>
        </p:spPr>
      </p:pic>
      <p:sp>
        <p:nvSpPr>
          <p:cNvPr id="91" name="Google Shape;91;p13"/>
          <p:cNvSpPr txBox="1"/>
          <p:nvPr>
            <p:ph type="title"/>
          </p:nvPr>
        </p:nvSpPr>
        <p:spPr>
          <a:xfrm>
            <a:off x="2107096" y="6643728"/>
            <a:ext cx="15555717" cy="4079689"/>
          </a:xfrm>
          <a:prstGeom prst="rect">
            <a:avLst/>
          </a:prstGeom>
          <a:noFill/>
          <a:ln>
            <a:noFill/>
          </a:ln>
        </p:spPr>
        <p:txBody>
          <a:bodyPr anchorCtr="0" anchor="ctr" bIns="45700" lIns="91425" spcFirstLastPara="1" rIns="91425" wrap="square" tIns="45700">
            <a:normAutofit fontScale="90000"/>
          </a:bodyPr>
          <a:lstStyle/>
          <a:p>
            <a:pPr indent="0" lvl="0" marL="784225" rtl="0" algn="r">
              <a:lnSpc>
                <a:spcPct val="100000"/>
              </a:lnSpc>
              <a:spcBef>
                <a:spcPts val="0"/>
              </a:spcBef>
              <a:spcAft>
                <a:spcPts val="0"/>
              </a:spcAft>
              <a:buClr>
                <a:schemeClr val="lt1"/>
              </a:buClr>
              <a:buSzPct val="100000"/>
              <a:buFont typeface="Arial"/>
              <a:buNone/>
            </a:pPr>
            <a:r>
              <a:rPr b="1" lang="en-US" sz="5400">
                <a:solidFill>
                  <a:schemeClr val="lt1"/>
                </a:solidFill>
                <a:latin typeface="Arial"/>
                <a:ea typeface="Arial"/>
                <a:cs typeface="Arial"/>
                <a:sym typeface="Arial"/>
              </a:rPr>
              <a:t>Understanding and using the kit: </a:t>
            </a:r>
            <a:br>
              <a:rPr b="1" lang="en-US" sz="5400">
                <a:solidFill>
                  <a:schemeClr val="lt1"/>
                </a:solidFill>
                <a:latin typeface="Arial"/>
                <a:ea typeface="Arial"/>
                <a:cs typeface="Arial"/>
                <a:sym typeface="Arial"/>
              </a:rPr>
            </a:br>
            <a:r>
              <a:rPr b="1" lang="en-US" sz="5400">
                <a:solidFill>
                  <a:schemeClr val="lt1"/>
                </a:solidFill>
                <a:latin typeface="Arial"/>
                <a:ea typeface="Arial"/>
                <a:cs typeface="Arial"/>
                <a:sym typeface="Arial"/>
              </a:rPr>
              <a:t>Training of trainers for facilitators</a:t>
            </a:r>
            <a:br>
              <a:rPr lang="en-US" sz="5400">
                <a:solidFill>
                  <a:schemeClr val="lt1"/>
                </a:solidFill>
                <a:latin typeface="Arial"/>
                <a:ea typeface="Arial"/>
                <a:cs typeface="Arial"/>
                <a:sym typeface="Arial"/>
              </a:rPr>
            </a:br>
            <a:r>
              <a:rPr b="1" lang="en-US" sz="5400">
                <a:solidFill>
                  <a:schemeClr val="lt1"/>
                </a:solidFill>
              </a:rPr>
              <a:t>Module 5: Implementation and roll-out planning: Preparing to use the Adolescent Kit through your programmes </a:t>
            </a:r>
            <a:br>
              <a:rPr lang="en-US" sz="5400">
                <a:solidFill>
                  <a:schemeClr val="lt1"/>
                </a:solidFill>
              </a:rPr>
            </a:br>
            <a:endParaRPr sz="54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2"/>
          <p:cNvSpPr txBox="1"/>
          <p:nvPr>
            <p:ph idx="1" type="body"/>
          </p:nvPr>
        </p:nvSpPr>
        <p:spPr>
          <a:xfrm>
            <a:off x="1257300" y="1015119"/>
            <a:ext cx="15773400" cy="133050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B0F0"/>
              </a:buClr>
              <a:buSzPts val="4200"/>
              <a:buNone/>
            </a:pPr>
            <a:r>
              <a:rPr b="1" lang="en-US">
                <a:solidFill>
                  <a:srgbClr val="00B0F0"/>
                </a:solidFill>
                <a:latin typeface="Arial"/>
                <a:ea typeface="Arial"/>
                <a:cs typeface="Arial"/>
                <a:sym typeface="Arial"/>
              </a:rPr>
              <a:t>Draft Plans: How will we use the Adolescent Kit for Expression and Innovation in our programme?</a:t>
            </a:r>
            <a:endParaRPr/>
          </a:p>
          <a:p>
            <a:pPr indent="0" lvl="0" marL="0" rtl="0" algn="l">
              <a:lnSpc>
                <a:spcPct val="90000"/>
              </a:lnSpc>
              <a:spcBef>
                <a:spcPts val="1500"/>
              </a:spcBef>
              <a:spcAft>
                <a:spcPts val="0"/>
              </a:spcAft>
              <a:buClr>
                <a:schemeClr val="dk1"/>
              </a:buClr>
              <a:buSzPts val="4200"/>
              <a:buNone/>
            </a:pPr>
            <a:r>
              <a:t/>
            </a:r>
            <a:endParaRPr/>
          </a:p>
        </p:txBody>
      </p:sp>
      <p:graphicFrame>
        <p:nvGraphicFramePr>
          <p:cNvPr id="169" name="Google Shape;169;p22"/>
          <p:cNvGraphicFramePr/>
          <p:nvPr/>
        </p:nvGraphicFramePr>
        <p:xfrm>
          <a:off x="1630017" y="2464901"/>
          <a:ext cx="3000000" cy="3000000"/>
        </p:xfrm>
        <a:graphic>
          <a:graphicData uri="http://schemas.openxmlformats.org/drawingml/2006/table">
            <a:tbl>
              <a:tblPr bandRow="1" firstCol="1" firstRow="1">
                <a:noFill/>
                <a:tableStyleId>{13A583F8-8613-46D8-8C30-7F80D3B6F692}</a:tableStyleId>
              </a:tblPr>
              <a:tblGrid>
                <a:gridCol w="14590650"/>
              </a:tblGrid>
              <a:tr h="282625">
                <a:tc>
                  <a:txBody>
                    <a:bodyPr/>
                    <a:lstStyle/>
                    <a:p>
                      <a:pPr indent="0" lvl="0" marL="114300" marR="0" rtl="0" algn="l">
                        <a:spcBef>
                          <a:spcPts val="0"/>
                        </a:spcBef>
                        <a:spcAft>
                          <a:spcPts val="0"/>
                        </a:spcAft>
                        <a:buNone/>
                      </a:pPr>
                      <a:r>
                        <a:rPr lang="en-US" sz="2800" u="none" cap="none" strike="noStrike">
                          <a:solidFill>
                            <a:schemeClr val="dk1"/>
                          </a:solidFill>
                        </a:rPr>
                        <a:t>1. Organization name and your name</a:t>
                      </a:r>
                      <a:endParaRPr sz="28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847850">
                <a:tc>
                  <a:txBody>
                    <a:bodyPr/>
                    <a:lstStyle/>
                    <a:p>
                      <a:pPr indent="0" lvl="0" marL="114300" marR="0" rtl="0" algn="l">
                        <a:spcBef>
                          <a:spcPts val="0"/>
                        </a:spcBef>
                        <a:spcAft>
                          <a:spcPts val="0"/>
                        </a:spcAft>
                        <a:buNone/>
                      </a:pPr>
                      <a:r>
                        <a:rPr lang="en-US" sz="2800" u="none" cap="none" strike="noStrike">
                          <a:solidFill>
                            <a:schemeClr val="dk1"/>
                          </a:solidFill>
                        </a:rPr>
                        <a:t> </a:t>
                      </a:r>
                      <a:endParaRPr/>
                    </a:p>
                    <a:p>
                      <a:pPr indent="0" lvl="0" marL="114300" marR="0" rtl="0" algn="l">
                        <a:spcBef>
                          <a:spcPts val="0"/>
                        </a:spcBef>
                        <a:spcAft>
                          <a:spcPts val="0"/>
                        </a:spcAft>
                        <a:buNone/>
                      </a:pPr>
                      <a:r>
                        <a:rPr lang="en-US" sz="2800" u="none" cap="none" strike="noStrike">
                          <a:solidFill>
                            <a:schemeClr val="dk1"/>
                          </a:solidFill>
                        </a:rPr>
                        <a:t> </a:t>
                      </a:r>
                      <a:endParaRPr sz="28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2625">
                <a:tc>
                  <a:txBody>
                    <a:bodyPr/>
                    <a:lstStyle/>
                    <a:p>
                      <a:pPr indent="0" lvl="0" marL="114300" marR="0" rtl="0" algn="l">
                        <a:spcBef>
                          <a:spcPts val="0"/>
                        </a:spcBef>
                        <a:spcAft>
                          <a:spcPts val="0"/>
                        </a:spcAft>
                        <a:buNone/>
                      </a:pPr>
                      <a:r>
                        <a:rPr lang="en-US" sz="2800" u="none" cap="none" strike="noStrike">
                          <a:solidFill>
                            <a:schemeClr val="dk1"/>
                          </a:solidFill>
                        </a:rPr>
                        <a:t>2. Programme through which you plan to use the Adolescent Kit</a:t>
                      </a:r>
                      <a:endParaRPr sz="28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847850">
                <a:tc>
                  <a:txBody>
                    <a:bodyPr/>
                    <a:lstStyle/>
                    <a:p>
                      <a:pPr indent="0" lvl="0" marL="114300" marR="0" rtl="0" algn="l">
                        <a:spcBef>
                          <a:spcPts val="0"/>
                        </a:spcBef>
                        <a:spcAft>
                          <a:spcPts val="0"/>
                        </a:spcAft>
                        <a:buNone/>
                      </a:pPr>
                      <a:r>
                        <a:rPr lang="en-US" sz="2800" u="none" cap="none" strike="noStrike">
                          <a:solidFill>
                            <a:schemeClr val="dk1"/>
                          </a:solidFill>
                        </a:rPr>
                        <a:t> </a:t>
                      </a:r>
                      <a:endParaRPr/>
                    </a:p>
                    <a:p>
                      <a:pPr indent="0" lvl="0" marL="114300" marR="0" rtl="0" algn="l">
                        <a:spcBef>
                          <a:spcPts val="0"/>
                        </a:spcBef>
                        <a:spcAft>
                          <a:spcPts val="0"/>
                        </a:spcAft>
                        <a:buNone/>
                      </a:pPr>
                      <a:r>
                        <a:rPr lang="en-US" sz="2800" u="none" cap="none" strike="noStrike">
                          <a:solidFill>
                            <a:schemeClr val="dk1"/>
                          </a:solidFill>
                        </a:rPr>
                        <a:t> </a:t>
                      </a:r>
                      <a:endParaRPr sz="28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65225">
                <a:tc>
                  <a:txBody>
                    <a:bodyPr/>
                    <a:lstStyle/>
                    <a:p>
                      <a:pPr indent="0" lvl="0" marL="114300" marR="0" rtl="0" algn="l">
                        <a:spcBef>
                          <a:spcPts val="0"/>
                        </a:spcBef>
                        <a:spcAft>
                          <a:spcPts val="0"/>
                        </a:spcAft>
                        <a:buNone/>
                      </a:pPr>
                      <a:r>
                        <a:rPr lang="en-US" sz="2800" u="none" cap="none" strike="noStrike">
                          <a:solidFill>
                            <a:schemeClr val="dk1"/>
                          </a:solidFill>
                        </a:rPr>
                        <a:t>3. How many adolescents would you hope to reach using the Adolescent Kit? Which adolescents? (M/F, ages, other characteristics)</a:t>
                      </a:r>
                      <a:endParaRPr sz="28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847850">
                <a:tc>
                  <a:txBody>
                    <a:bodyPr/>
                    <a:lstStyle/>
                    <a:p>
                      <a:pPr indent="0" lvl="0" marL="114300" marR="0" rtl="0" algn="l">
                        <a:spcBef>
                          <a:spcPts val="0"/>
                        </a:spcBef>
                        <a:spcAft>
                          <a:spcPts val="0"/>
                        </a:spcAft>
                        <a:buNone/>
                      </a:pPr>
                      <a:r>
                        <a:rPr lang="en-US" sz="2800" u="none" cap="none" strike="noStrike">
                          <a:solidFill>
                            <a:schemeClr val="dk1"/>
                          </a:solidFill>
                        </a:rPr>
                        <a:t> </a:t>
                      </a:r>
                      <a:endParaRPr/>
                    </a:p>
                    <a:p>
                      <a:pPr indent="0" lvl="0" marL="114300" marR="0" rtl="0" algn="l">
                        <a:spcBef>
                          <a:spcPts val="0"/>
                        </a:spcBef>
                        <a:spcAft>
                          <a:spcPts val="0"/>
                        </a:spcAft>
                        <a:buNone/>
                      </a:pPr>
                      <a:r>
                        <a:rPr lang="en-US" sz="2800" u="none" cap="none" strike="noStrike">
                          <a:solidFill>
                            <a:schemeClr val="dk1"/>
                          </a:solidFill>
                        </a:rPr>
                        <a:t> </a:t>
                      </a:r>
                      <a:endParaRPr sz="28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82625">
                <a:tc>
                  <a:txBody>
                    <a:bodyPr/>
                    <a:lstStyle/>
                    <a:p>
                      <a:pPr indent="0" lvl="0" marL="114300" marR="0" rtl="0" algn="l">
                        <a:spcBef>
                          <a:spcPts val="0"/>
                        </a:spcBef>
                        <a:spcAft>
                          <a:spcPts val="0"/>
                        </a:spcAft>
                        <a:buNone/>
                      </a:pPr>
                      <a:r>
                        <a:rPr lang="en-US" sz="2800" u="none" cap="none" strike="noStrike">
                          <a:solidFill>
                            <a:schemeClr val="dk1"/>
                          </a:solidFill>
                        </a:rPr>
                        <a:t>4. Where does your programme implement activities? (Location/s)</a:t>
                      </a:r>
                      <a:endParaRPr sz="28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847850">
                <a:tc>
                  <a:txBody>
                    <a:bodyPr/>
                    <a:lstStyle/>
                    <a:p>
                      <a:pPr indent="0" lvl="0" marL="0" marR="0" rtl="0" algn="l">
                        <a:spcBef>
                          <a:spcPts val="0"/>
                        </a:spcBef>
                        <a:spcAft>
                          <a:spcPts val="0"/>
                        </a:spcAft>
                        <a:buNone/>
                      </a:pPr>
                      <a:r>
                        <a:rPr lang="en-US" sz="2800" u="none" cap="none" strike="noStrike">
                          <a:solidFill>
                            <a:schemeClr val="dk1"/>
                          </a:solidFill>
                        </a:rPr>
                        <a:t> </a:t>
                      </a:r>
                      <a:endParaRPr/>
                    </a:p>
                    <a:p>
                      <a:pPr indent="0" lvl="0" marL="0" marR="0" rtl="0" algn="l">
                        <a:spcBef>
                          <a:spcPts val="0"/>
                        </a:spcBef>
                        <a:spcAft>
                          <a:spcPts val="0"/>
                        </a:spcAft>
                        <a:buNone/>
                      </a:pPr>
                      <a:r>
                        <a:rPr lang="en-US" sz="2800" u="none" cap="none" strike="noStrike">
                          <a:solidFill>
                            <a:schemeClr val="dk1"/>
                          </a:solidFill>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70" name="Google Shape;170;p22"/>
          <p:cNvSpPr txBox="1"/>
          <p:nvPr/>
        </p:nvSpPr>
        <p:spPr>
          <a:xfrm>
            <a:off x="1987826" y="8507896"/>
            <a:ext cx="13676244" cy="16355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507">
                <a:solidFill>
                  <a:schemeClr val="dk1"/>
                </a:solidFill>
                <a:latin typeface="Calibri"/>
                <a:ea typeface="Calibri"/>
                <a:cs typeface="Calibri"/>
                <a:sym typeface="Calibri"/>
              </a:rPr>
              <a:t>Remember: </a:t>
            </a:r>
            <a:endParaRPr sz="2507">
              <a:solidFill>
                <a:schemeClr val="dk1"/>
              </a:solidFill>
              <a:latin typeface="Calibri"/>
              <a:ea typeface="Calibri"/>
              <a:cs typeface="Calibri"/>
              <a:sym typeface="Calibri"/>
            </a:endParaRPr>
          </a:p>
          <a:p>
            <a:pPr indent="0" lvl="0" marL="0" marR="0" rtl="0" algn="l">
              <a:spcBef>
                <a:spcPts val="0"/>
              </a:spcBef>
              <a:spcAft>
                <a:spcPts val="0"/>
              </a:spcAft>
              <a:buNone/>
            </a:pPr>
            <a:r>
              <a:rPr lang="en-US" sz="2507">
                <a:solidFill>
                  <a:schemeClr val="dk1"/>
                </a:solidFill>
                <a:latin typeface="Calibri"/>
                <a:ea typeface="Calibri"/>
                <a:cs typeface="Calibri"/>
                <a:sym typeface="Calibri"/>
              </a:rPr>
              <a:t>Focus specifically on the </a:t>
            </a:r>
            <a:r>
              <a:rPr lang="en-US" sz="2507" u="sng">
                <a:solidFill>
                  <a:schemeClr val="dk1"/>
                </a:solidFill>
                <a:latin typeface="Calibri"/>
                <a:ea typeface="Calibri"/>
                <a:cs typeface="Calibri"/>
                <a:sym typeface="Calibri"/>
              </a:rPr>
              <a:t>programme in which you will use the Adolescent Kit.</a:t>
            </a:r>
            <a:endParaRPr sz="2507">
              <a:solidFill>
                <a:schemeClr val="dk1"/>
              </a:solidFill>
              <a:latin typeface="Calibri"/>
              <a:ea typeface="Calibri"/>
              <a:cs typeface="Calibri"/>
              <a:sym typeface="Calibri"/>
            </a:endParaRPr>
          </a:p>
          <a:p>
            <a:pPr indent="0" lvl="0" marL="0" marR="0" rtl="0" algn="l">
              <a:spcBef>
                <a:spcPts val="0"/>
              </a:spcBef>
              <a:spcAft>
                <a:spcPts val="0"/>
              </a:spcAft>
              <a:buNone/>
            </a:pPr>
            <a:r>
              <a:rPr lang="en-US" sz="2507" u="sng">
                <a:solidFill>
                  <a:schemeClr val="dk1"/>
                </a:solidFill>
                <a:latin typeface="Calibri"/>
                <a:ea typeface="Calibri"/>
                <a:cs typeface="Calibri"/>
                <a:sym typeface="Calibri"/>
              </a:rPr>
              <a:t>The number of Supply Kits will depend on the number of adolescent participants (1 kit : 50 adolescents)</a:t>
            </a:r>
            <a:endParaRPr sz="2507">
              <a:solidFill>
                <a:schemeClr val="dk1"/>
              </a:solidFill>
              <a:latin typeface="Calibri"/>
              <a:ea typeface="Calibri"/>
              <a:cs typeface="Calibri"/>
              <a:sym typeface="Calibri"/>
            </a:endParaRPr>
          </a:p>
          <a:p>
            <a:pPr indent="0" lvl="0" marL="0" marR="0" rtl="0" algn="l">
              <a:spcBef>
                <a:spcPts val="0"/>
              </a:spcBef>
              <a:spcAft>
                <a:spcPts val="0"/>
              </a:spcAft>
              <a:buNone/>
            </a:pPr>
            <a:r>
              <a:t/>
            </a:r>
            <a:endParaRPr sz="2507">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ph idx="1" type="body"/>
          </p:nvPr>
        </p:nvSpPr>
        <p:spPr>
          <a:xfrm>
            <a:off x="1257300" y="895855"/>
            <a:ext cx="15773400" cy="16883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B0F0"/>
              </a:buClr>
              <a:buSzPts val="4200"/>
              <a:buNone/>
            </a:pPr>
            <a:r>
              <a:rPr b="1" lang="en-US">
                <a:solidFill>
                  <a:srgbClr val="00B0F0"/>
                </a:solidFill>
                <a:latin typeface="Arial"/>
                <a:ea typeface="Arial"/>
                <a:cs typeface="Arial"/>
                <a:sym typeface="Arial"/>
              </a:rPr>
              <a:t>Draft Plans: How will you use the Adolescent Kit for Expression and Innovation in your programme?</a:t>
            </a:r>
            <a:endParaRPr/>
          </a:p>
          <a:p>
            <a:pPr indent="0" lvl="0" marL="0" rtl="0" algn="l">
              <a:lnSpc>
                <a:spcPct val="90000"/>
              </a:lnSpc>
              <a:spcBef>
                <a:spcPts val="1500"/>
              </a:spcBef>
              <a:spcAft>
                <a:spcPts val="0"/>
              </a:spcAft>
              <a:buClr>
                <a:schemeClr val="dk1"/>
              </a:buClr>
              <a:buSzPts val="4200"/>
              <a:buNone/>
            </a:pPr>
            <a:r>
              <a:t/>
            </a:r>
            <a:endParaRPr/>
          </a:p>
          <a:p>
            <a:pPr indent="0" lvl="0" marL="0" rtl="0" algn="l">
              <a:lnSpc>
                <a:spcPct val="90000"/>
              </a:lnSpc>
              <a:spcBef>
                <a:spcPts val="1500"/>
              </a:spcBef>
              <a:spcAft>
                <a:spcPts val="0"/>
              </a:spcAft>
              <a:buClr>
                <a:schemeClr val="dk1"/>
              </a:buClr>
              <a:buSzPts val="4200"/>
              <a:buNone/>
            </a:pPr>
            <a:r>
              <a:t/>
            </a:r>
            <a:endParaRPr/>
          </a:p>
        </p:txBody>
      </p:sp>
      <p:graphicFrame>
        <p:nvGraphicFramePr>
          <p:cNvPr id="177" name="Google Shape;177;p23"/>
          <p:cNvGraphicFramePr/>
          <p:nvPr/>
        </p:nvGraphicFramePr>
        <p:xfrm>
          <a:off x="2206487" y="2854888"/>
          <a:ext cx="3000000" cy="3000000"/>
        </p:xfrm>
        <a:graphic>
          <a:graphicData uri="http://schemas.openxmlformats.org/drawingml/2006/table">
            <a:tbl>
              <a:tblPr bandRow="1" firstCol="1" firstRow="1">
                <a:noFill/>
                <a:tableStyleId>{13A583F8-8613-46D8-8C30-7F80D3B6F692}</a:tableStyleId>
              </a:tblPr>
              <a:tblGrid>
                <a:gridCol w="13875025"/>
              </a:tblGrid>
              <a:tr h="304800">
                <a:tc>
                  <a:txBody>
                    <a:bodyPr/>
                    <a:lstStyle/>
                    <a:p>
                      <a:pPr indent="0" lvl="0" marL="0" marR="0" rtl="0" algn="l">
                        <a:spcBef>
                          <a:spcPts val="0"/>
                        </a:spcBef>
                        <a:spcAft>
                          <a:spcPts val="0"/>
                        </a:spcAft>
                        <a:buNone/>
                      </a:pPr>
                      <a:r>
                        <a:rPr lang="en-US" sz="2400" u="none" cap="none" strike="noStrike">
                          <a:solidFill>
                            <a:schemeClr val="dk1"/>
                          </a:solidFill>
                        </a:rPr>
                        <a:t>5. What are the activities and goals of the programme in which you would use the Adolescent Kit for Expression and Innovation (including guidance, tools and supplies)?</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6. Which guidance materials and tools will you use from the kit? How will these complement or be integrated with the other curricula, guides, manuals or other resources you are using within that programme?</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7. How will using the guidance materials and activities strengthen your programmes? What will change or improve for adolescents?</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ph idx="1" type="body"/>
          </p:nvPr>
        </p:nvSpPr>
        <p:spPr>
          <a:xfrm>
            <a:off x="1257300" y="895855"/>
            <a:ext cx="15773400" cy="13315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B0F0"/>
              </a:buClr>
              <a:buSzPts val="4200"/>
              <a:buNone/>
            </a:pPr>
            <a:r>
              <a:rPr b="1" lang="en-US">
                <a:solidFill>
                  <a:srgbClr val="00B0F0"/>
                </a:solidFill>
                <a:latin typeface="Arial"/>
                <a:ea typeface="Arial"/>
                <a:cs typeface="Arial"/>
                <a:sym typeface="Arial"/>
              </a:rPr>
              <a:t>Draft Plans: How will you use the Adolescent Kit for Expression and Innovation in your programme</a:t>
            </a:r>
            <a:endParaRPr/>
          </a:p>
        </p:txBody>
      </p:sp>
      <p:graphicFrame>
        <p:nvGraphicFramePr>
          <p:cNvPr id="184" name="Google Shape;184;p24"/>
          <p:cNvGraphicFramePr/>
          <p:nvPr/>
        </p:nvGraphicFramePr>
        <p:xfrm>
          <a:off x="1662320" y="2432536"/>
          <a:ext cx="3000000" cy="3000000"/>
        </p:xfrm>
        <a:graphic>
          <a:graphicData uri="http://schemas.openxmlformats.org/drawingml/2006/table">
            <a:tbl>
              <a:tblPr bandRow="1" firstCol="1" firstRow="1">
                <a:noFill/>
                <a:tableStyleId>{13A583F8-8613-46D8-8C30-7F80D3B6F692}</a:tableStyleId>
              </a:tblPr>
              <a:tblGrid>
                <a:gridCol w="14963350"/>
              </a:tblGrid>
              <a:tr h="304800">
                <a:tc>
                  <a:txBody>
                    <a:bodyPr/>
                    <a:lstStyle/>
                    <a:p>
                      <a:pPr indent="0" lvl="0" marL="0" marR="0" rtl="0" algn="l">
                        <a:spcBef>
                          <a:spcPts val="0"/>
                        </a:spcBef>
                        <a:spcAft>
                          <a:spcPts val="0"/>
                        </a:spcAft>
                        <a:buNone/>
                      </a:pPr>
                      <a:r>
                        <a:rPr lang="en-US" sz="2400" u="none" cap="none" strike="noStrike">
                          <a:solidFill>
                            <a:schemeClr val="dk1"/>
                          </a:solidFill>
                        </a:rPr>
                        <a:t>8. What competencies for adolescents will you focus on in your programme? Explain your choice.</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9. Which activity cycles will facilitators use when planning activities for adolescents? Explain your choice.</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10. Training Plan Outline</a:t>
                      </a:r>
                      <a:endParaRPr/>
                    </a:p>
                    <a:p>
                      <a:pPr indent="0" lvl="0" marL="0" marR="0" rtl="0" algn="l">
                        <a:spcBef>
                          <a:spcPts val="0"/>
                        </a:spcBef>
                        <a:spcAft>
                          <a:spcPts val="0"/>
                        </a:spcAft>
                        <a:buNone/>
                      </a:pPr>
                      <a:r>
                        <a:rPr lang="en-US" sz="2400" u="none" cap="none" strike="noStrike">
                          <a:solidFill>
                            <a:schemeClr val="dk1"/>
                          </a:solidFill>
                        </a:rPr>
                        <a:t> </a:t>
                      </a:r>
                      <a:endParaRPr/>
                    </a:p>
                    <a:p>
                      <a:pPr indent="-342900" lvl="0" marL="342900" marR="0" rtl="0" algn="l">
                        <a:spcBef>
                          <a:spcPts val="0"/>
                        </a:spcBef>
                        <a:spcAft>
                          <a:spcPts val="0"/>
                        </a:spcAft>
                        <a:buClr>
                          <a:schemeClr val="dk1"/>
                        </a:buClr>
                        <a:buSzPts val="2400"/>
                        <a:buFont typeface="Noto Sans Symbols"/>
                        <a:buChar char="∙"/>
                      </a:pPr>
                      <a:r>
                        <a:rPr lang="en-US" sz="2400" u="none" cap="none" strike="noStrike">
                          <a:solidFill>
                            <a:schemeClr val="dk1"/>
                          </a:solidFill>
                        </a:rPr>
                        <a:t>How many facilitators will you train?</a:t>
                      </a:r>
                      <a:endParaRPr/>
                    </a:p>
                    <a:p>
                      <a:pPr indent="-342900" lvl="0" marL="342900" marR="0" rtl="0" algn="l">
                        <a:spcBef>
                          <a:spcPts val="0"/>
                        </a:spcBef>
                        <a:spcAft>
                          <a:spcPts val="0"/>
                        </a:spcAft>
                        <a:buClr>
                          <a:schemeClr val="dk1"/>
                        </a:buClr>
                        <a:buSzPts val="2400"/>
                        <a:buFont typeface="Noto Sans Symbols"/>
                        <a:buChar char="∙"/>
                      </a:pPr>
                      <a:r>
                        <a:rPr lang="en-US" sz="2400" u="none" cap="none" strike="noStrike">
                          <a:solidFill>
                            <a:schemeClr val="dk1"/>
                          </a:solidFill>
                        </a:rPr>
                        <a:t>Where and when will you conduct trainings?</a:t>
                      </a:r>
                      <a:endParaRPr/>
                    </a:p>
                    <a:p>
                      <a:pPr indent="-342900" lvl="0" marL="342900" marR="0" rtl="0" algn="l">
                        <a:spcBef>
                          <a:spcPts val="0"/>
                        </a:spcBef>
                        <a:spcAft>
                          <a:spcPts val="0"/>
                        </a:spcAft>
                        <a:buClr>
                          <a:schemeClr val="dk1"/>
                        </a:buClr>
                        <a:buSzPts val="2400"/>
                        <a:buFont typeface="Noto Sans Symbols"/>
                        <a:buChar char="∙"/>
                      </a:pPr>
                      <a:r>
                        <a:rPr lang="en-US" sz="2400" u="none" cap="none" strike="noStrike">
                          <a:solidFill>
                            <a:schemeClr val="dk1"/>
                          </a:solidFill>
                        </a:rPr>
                        <a:t>Describe your training approach – e.g. ToT, integrated into facilitator training, in-service trainings</a:t>
                      </a:r>
                      <a:endParaRPr/>
                    </a:p>
                    <a:p>
                      <a:pPr indent="0" lvl="0" marL="0" marR="0" rtl="0" algn="l">
                        <a:spcBef>
                          <a:spcPts val="0"/>
                        </a:spcBef>
                        <a:spcAft>
                          <a:spcPts val="0"/>
                        </a:spcAft>
                        <a:buNone/>
                      </a:pPr>
                      <a:r>
                        <a:rPr lang="en-US" sz="2400" u="none" cap="none" strike="noStrike">
                          <a:solidFill>
                            <a:schemeClr val="dk1"/>
                          </a:solidFill>
                        </a:rPr>
                        <a:t> </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304800">
                <a:tc>
                  <a:txBody>
                    <a:bodyPr/>
                    <a:lstStyle/>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rPr lang="en-US" sz="2400" u="none" cap="none" strike="noStrike">
                          <a:solidFill>
                            <a:schemeClr val="dk1"/>
                          </a:solidFill>
                        </a:rPr>
                        <a:t> </a:t>
                      </a:r>
                      <a:endParaRPr/>
                    </a:p>
                    <a:p>
                      <a:pPr indent="0" lvl="0" marL="0" marR="0" rtl="0" algn="l">
                        <a:spcBef>
                          <a:spcPts val="0"/>
                        </a:spcBef>
                        <a:spcAft>
                          <a:spcPts val="0"/>
                        </a:spcAft>
                        <a:buNone/>
                      </a:pPr>
                      <a:r>
                        <a:t/>
                      </a:r>
                      <a:endParaRPr sz="2400" u="none" cap="none" strike="noStrike">
                        <a:solidFill>
                          <a:schemeClr val="dk1"/>
                        </a:solidFill>
                      </a:endParaRPr>
                    </a:p>
                    <a:p>
                      <a:pPr indent="0" lvl="0" marL="0" marR="0" rtl="0" algn="l">
                        <a:spcBef>
                          <a:spcPts val="0"/>
                        </a:spcBef>
                        <a:spcAft>
                          <a:spcPts val="0"/>
                        </a:spcAft>
                        <a:buNone/>
                      </a:pPr>
                      <a:r>
                        <a:t/>
                      </a:r>
                      <a:endParaRPr sz="2400" u="none" cap="none" strike="noStrike">
                        <a:solidFill>
                          <a:schemeClr val="dk1"/>
                        </a:solidFill>
                      </a:endParaRPr>
                    </a:p>
                    <a:p>
                      <a:pPr indent="0" lvl="0" marL="0" marR="0" rtl="0" algn="l">
                        <a:spcBef>
                          <a:spcPts val="0"/>
                        </a:spcBef>
                        <a:spcAft>
                          <a:spcPts val="0"/>
                        </a:spcAft>
                        <a:buNone/>
                      </a:pPr>
                      <a:r>
                        <a:t/>
                      </a:r>
                      <a:endParaRPr sz="2400" u="none" cap="none" strike="noStrike">
                        <a:solidFill>
                          <a:schemeClr val="dk1"/>
                        </a:solidFill>
                      </a:endParaRPr>
                    </a:p>
                    <a:p>
                      <a:pPr indent="0" lvl="0" marL="0" marR="0" rtl="0" algn="l">
                        <a:spcBef>
                          <a:spcPts val="0"/>
                        </a:spcBef>
                        <a:spcAft>
                          <a:spcPts val="0"/>
                        </a:spcAft>
                        <a:buNone/>
                      </a:pPr>
                      <a:r>
                        <a:t/>
                      </a:r>
                      <a:endParaRPr sz="2400" u="none" cap="none" strike="noStrike">
                        <a:solidFill>
                          <a:schemeClr val="dk1"/>
                        </a:solidFill>
                      </a:endParaRPr>
                    </a:p>
                    <a:p>
                      <a:pPr indent="0" lvl="0" marL="0" marR="0" rtl="0" algn="l">
                        <a:spcBef>
                          <a:spcPts val="0"/>
                        </a:spcBef>
                        <a:spcAft>
                          <a:spcPts val="0"/>
                        </a:spcAft>
                        <a:buNone/>
                      </a:pPr>
                      <a:r>
                        <a:t/>
                      </a:r>
                      <a:endParaRPr sz="2400" u="none" cap="none" strike="noStrike">
                        <a:solidFill>
                          <a:schemeClr val="dk1"/>
                        </a:solidFill>
                      </a:endParaRPr>
                    </a:p>
                    <a:p>
                      <a:pPr indent="0" lvl="0" marL="0" marR="0" rtl="0" algn="l">
                        <a:spcBef>
                          <a:spcPts val="0"/>
                        </a:spcBef>
                        <a:spcAft>
                          <a:spcPts val="0"/>
                        </a:spcAft>
                        <a:buNone/>
                      </a:pPr>
                      <a:r>
                        <a:rPr lang="en-US" sz="2400" u="none" cap="none" strike="noStrike">
                          <a:solidFill>
                            <a:schemeClr val="dk1"/>
                          </a:solidFill>
                        </a:rPr>
                        <a:t> </a:t>
                      </a:r>
                      <a:endParaRPr sz="2400" u="none" cap="none" strike="noStrike">
                        <a:solidFill>
                          <a:schemeClr val="dk1"/>
                        </a:solidFill>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A close up of a logo&#10;&#10;Description automatically generated" id="190" name="Google Shape;190;p25"/>
          <p:cNvPicPr preferRelativeResize="0"/>
          <p:nvPr/>
        </p:nvPicPr>
        <p:blipFill rotWithShape="1">
          <a:blip r:embed="rId3">
            <a:alphaModFix/>
          </a:blip>
          <a:srcRect b="0" l="0" r="0" t="0"/>
          <a:stretch/>
        </p:blipFill>
        <p:spPr>
          <a:xfrm>
            <a:off x="-954156" y="-1008583"/>
            <a:ext cx="20196313" cy="13447166"/>
          </a:xfrm>
          <a:prstGeom prst="rect">
            <a:avLst/>
          </a:prstGeom>
          <a:noFill/>
          <a:ln>
            <a:noFill/>
          </a:ln>
        </p:spPr>
      </p:pic>
      <p:sp>
        <p:nvSpPr>
          <p:cNvPr id="191" name="Google Shape;191;p25"/>
          <p:cNvSpPr txBox="1"/>
          <p:nvPr>
            <p:ph type="title"/>
          </p:nvPr>
        </p:nvSpPr>
        <p:spPr>
          <a:xfrm>
            <a:off x="2284954" y="6629400"/>
            <a:ext cx="13718093" cy="3064874"/>
          </a:xfrm>
          <a:prstGeom prst="rect">
            <a:avLst/>
          </a:prstGeom>
          <a:noFill/>
          <a:ln>
            <a:noFill/>
          </a:ln>
        </p:spPr>
        <p:txBody>
          <a:bodyPr anchorCtr="0" anchor="ctr" bIns="45700" lIns="91425" spcFirstLastPara="1" rIns="91425" wrap="square" tIns="45700">
            <a:normAutofit/>
          </a:bodyPr>
          <a:lstStyle/>
          <a:p>
            <a:pPr indent="-1468438" lvl="0" marL="1468438" rtl="0" algn="l">
              <a:lnSpc>
                <a:spcPct val="90000"/>
              </a:lnSpc>
              <a:spcBef>
                <a:spcPts val="0"/>
              </a:spcBef>
              <a:spcAft>
                <a:spcPts val="0"/>
              </a:spcAft>
              <a:buClr>
                <a:schemeClr val="lt1"/>
              </a:buClr>
              <a:buSzPts val="6600"/>
              <a:buFont typeface="Arial"/>
              <a:buNone/>
            </a:pPr>
            <a:r>
              <a:rPr b="1" lang="en-US">
                <a:solidFill>
                  <a:schemeClr val="lt1"/>
                </a:solidFill>
                <a:latin typeface="Arial"/>
                <a:ea typeface="Arial"/>
                <a:cs typeface="Arial"/>
                <a:sym typeface="Arial"/>
              </a:rPr>
              <a:t>5.3 Procuring and preparing to use supplies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idx="1" type="body"/>
          </p:nvPr>
        </p:nvSpPr>
        <p:spPr>
          <a:xfrm>
            <a:off x="1257300" y="3042708"/>
            <a:ext cx="15773400" cy="72522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B0F0"/>
              </a:buClr>
              <a:buSzPts val="5400"/>
              <a:buNone/>
            </a:pPr>
            <a:r>
              <a:rPr b="1" lang="en-US" sz="5400">
                <a:solidFill>
                  <a:srgbClr val="00B0F0"/>
                </a:solidFill>
                <a:latin typeface="Arial"/>
                <a:ea typeface="Arial"/>
                <a:cs typeface="Arial"/>
                <a:sym typeface="Arial"/>
              </a:rPr>
              <a:t>About the Supply Kit </a:t>
            </a:r>
            <a:endParaRPr/>
          </a:p>
          <a:p>
            <a:pPr indent="0" lvl="0" marL="0" rtl="0" algn="l">
              <a:lnSpc>
                <a:spcPct val="90000"/>
              </a:lnSpc>
              <a:spcBef>
                <a:spcPts val="1500"/>
              </a:spcBef>
              <a:spcAft>
                <a:spcPts val="0"/>
              </a:spcAft>
              <a:buClr>
                <a:schemeClr val="dk1"/>
              </a:buClr>
              <a:buSzPts val="4200"/>
              <a:buNone/>
            </a:pPr>
            <a:r>
              <a:rPr lang="en-US"/>
              <a:t> </a:t>
            </a:r>
            <a:endParaRPr/>
          </a:p>
          <a:p>
            <a:pPr indent="0" lvl="0" marL="0" rtl="0" algn="l">
              <a:lnSpc>
                <a:spcPct val="90000"/>
              </a:lnSpc>
              <a:spcBef>
                <a:spcPts val="1500"/>
              </a:spcBef>
              <a:spcAft>
                <a:spcPts val="0"/>
              </a:spcAft>
              <a:buClr>
                <a:schemeClr val="dk1"/>
              </a:buClr>
              <a:buSzPts val="4200"/>
              <a:buNone/>
            </a:pPr>
            <a:r>
              <a:rPr lang="en-US"/>
              <a:t>The Supply Kit is a set of materials, equipment and supplies that can be used to support activities with adolescents.  Each Supply Kit is designed to meet the needs of 50 adolescents and four facilitators.</a:t>
            </a:r>
            <a:endParaRPr/>
          </a:p>
          <a:p>
            <a:pPr indent="0" lvl="0" marL="0" rtl="0" algn="l">
              <a:lnSpc>
                <a:spcPct val="90000"/>
              </a:lnSpc>
              <a:spcBef>
                <a:spcPts val="1500"/>
              </a:spcBef>
              <a:spcAft>
                <a:spcPts val="0"/>
              </a:spcAft>
              <a:buClr>
                <a:schemeClr val="dk1"/>
              </a:buClr>
              <a:buSzPts val="4200"/>
              <a:buNone/>
            </a:pPr>
            <a:r>
              <a:t/>
            </a:r>
            <a:endParaRPr/>
          </a:p>
          <a:p>
            <a:pPr indent="0" lvl="0" marL="0" rtl="0" algn="l">
              <a:lnSpc>
                <a:spcPct val="90000"/>
              </a:lnSpc>
              <a:spcBef>
                <a:spcPts val="1500"/>
              </a:spcBef>
              <a:spcAft>
                <a:spcPts val="0"/>
              </a:spcAft>
              <a:buClr>
                <a:schemeClr val="dk1"/>
              </a:buClr>
              <a:buSzPts val="4200"/>
              <a:buNone/>
            </a:pPr>
            <a:r>
              <a:rPr b="1" i="1" lang="en-US"/>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7"/>
          <p:cNvSpPr txBox="1"/>
          <p:nvPr>
            <p:ph idx="1" type="body"/>
          </p:nvPr>
        </p:nvSpPr>
        <p:spPr>
          <a:xfrm>
            <a:off x="982980" y="802428"/>
            <a:ext cx="15156180" cy="139213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B0F0"/>
              </a:buClr>
              <a:buSzPts val="5400"/>
              <a:buNone/>
            </a:pPr>
            <a:r>
              <a:rPr b="1" lang="en-US" sz="5400">
                <a:solidFill>
                  <a:srgbClr val="00B0F0"/>
                </a:solidFill>
                <a:latin typeface="Arial"/>
                <a:ea typeface="Arial"/>
                <a:cs typeface="Arial"/>
                <a:sym typeface="Arial"/>
              </a:rPr>
              <a:t>What is in the Supply Kit, and how do you use the different components?</a:t>
            </a:r>
            <a:endParaRPr/>
          </a:p>
          <a:p>
            <a:pPr indent="0" lvl="0" marL="0" rtl="0" algn="l">
              <a:lnSpc>
                <a:spcPct val="90000"/>
              </a:lnSpc>
              <a:spcBef>
                <a:spcPts val="1500"/>
              </a:spcBef>
              <a:spcAft>
                <a:spcPts val="0"/>
              </a:spcAft>
              <a:buClr>
                <a:schemeClr val="dk1"/>
              </a:buClr>
              <a:buSzPts val="5400"/>
              <a:buNone/>
            </a:pPr>
            <a:r>
              <a:t/>
            </a:r>
            <a:endParaRPr b="1" sz="5400">
              <a:latin typeface="Arial"/>
              <a:ea typeface="Arial"/>
              <a:cs typeface="Arial"/>
              <a:sym typeface="Arial"/>
            </a:endParaRPr>
          </a:p>
        </p:txBody>
      </p:sp>
      <p:pic>
        <p:nvPicPr>
          <p:cNvPr id="204" name="Google Shape;204;p27"/>
          <p:cNvPicPr preferRelativeResize="0"/>
          <p:nvPr/>
        </p:nvPicPr>
        <p:blipFill rotWithShape="1">
          <a:blip r:embed="rId3">
            <a:alphaModFix/>
          </a:blip>
          <a:srcRect b="0" l="0" r="0" t="0"/>
          <a:stretch/>
        </p:blipFill>
        <p:spPr>
          <a:xfrm>
            <a:off x="12003084" y="2639491"/>
            <a:ext cx="5350746" cy="4013060"/>
          </a:xfrm>
          <a:prstGeom prst="rect">
            <a:avLst/>
          </a:prstGeom>
          <a:noFill/>
          <a:ln cap="flat" cmpd="sng" w="9525">
            <a:solidFill>
              <a:srgbClr val="00B0F0"/>
            </a:solidFill>
            <a:prstDash val="solid"/>
            <a:round/>
            <a:headEnd len="sm" w="sm" type="none"/>
            <a:tailEnd len="sm" w="sm" type="none"/>
          </a:ln>
        </p:spPr>
      </p:pic>
      <p:pic>
        <p:nvPicPr>
          <p:cNvPr id="205" name="Google Shape;205;p27"/>
          <p:cNvPicPr preferRelativeResize="0"/>
          <p:nvPr/>
        </p:nvPicPr>
        <p:blipFill rotWithShape="1">
          <a:blip r:embed="rId4">
            <a:alphaModFix/>
          </a:blip>
          <a:srcRect b="0" l="0" r="0" t="0"/>
          <a:stretch/>
        </p:blipFill>
        <p:spPr>
          <a:xfrm>
            <a:off x="912688" y="2639491"/>
            <a:ext cx="5350747" cy="5350747"/>
          </a:xfrm>
          <a:prstGeom prst="rect">
            <a:avLst/>
          </a:prstGeom>
          <a:noFill/>
          <a:ln cap="flat" cmpd="sng" w="9525">
            <a:solidFill>
              <a:srgbClr val="00B0F0"/>
            </a:solidFill>
            <a:prstDash val="solid"/>
            <a:round/>
            <a:headEnd len="sm" w="sm" type="none"/>
            <a:tailEnd len="sm" w="sm" type="none"/>
          </a:ln>
        </p:spPr>
      </p:pic>
      <p:pic>
        <p:nvPicPr>
          <p:cNvPr id="206" name="Google Shape;206;p27"/>
          <p:cNvPicPr preferRelativeResize="0"/>
          <p:nvPr/>
        </p:nvPicPr>
        <p:blipFill rotWithShape="1">
          <a:blip r:embed="rId5">
            <a:alphaModFix/>
          </a:blip>
          <a:srcRect b="0" l="0" r="0" t="0"/>
          <a:stretch/>
        </p:blipFill>
        <p:spPr>
          <a:xfrm>
            <a:off x="937260" y="7076302"/>
            <a:ext cx="4229100" cy="3438339"/>
          </a:xfrm>
          <a:prstGeom prst="rect">
            <a:avLst/>
          </a:prstGeom>
          <a:noFill/>
          <a:ln cap="flat" cmpd="sng" w="9525">
            <a:solidFill>
              <a:srgbClr val="00B0F0"/>
            </a:solidFill>
            <a:prstDash val="solid"/>
            <a:round/>
            <a:headEnd len="sm" w="sm" type="none"/>
            <a:tailEnd len="sm" w="sm" type="none"/>
          </a:ln>
        </p:spPr>
      </p:pic>
      <p:pic>
        <p:nvPicPr>
          <p:cNvPr id="207" name="Google Shape;207;p27"/>
          <p:cNvPicPr preferRelativeResize="0"/>
          <p:nvPr/>
        </p:nvPicPr>
        <p:blipFill rotWithShape="1">
          <a:blip r:embed="rId6">
            <a:alphaModFix/>
          </a:blip>
          <a:srcRect b="0" l="0" r="0" t="0"/>
          <a:stretch/>
        </p:blipFill>
        <p:spPr>
          <a:xfrm>
            <a:off x="5535430" y="5120162"/>
            <a:ext cx="5350747" cy="5350747"/>
          </a:xfrm>
          <a:prstGeom prst="rect">
            <a:avLst/>
          </a:prstGeom>
          <a:noFill/>
          <a:ln cap="flat" cmpd="sng" w="9525">
            <a:solidFill>
              <a:srgbClr val="00B0F0"/>
            </a:solidFill>
            <a:prstDash val="solid"/>
            <a:round/>
            <a:headEnd len="sm" w="sm" type="none"/>
            <a:tailEnd len="sm" w="sm" type="none"/>
          </a:ln>
        </p:spPr>
      </p:pic>
      <p:pic>
        <p:nvPicPr>
          <p:cNvPr id="208" name="Google Shape;208;p27"/>
          <p:cNvPicPr preferRelativeResize="0"/>
          <p:nvPr/>
        </p:nvPicPr>
        <p:blipFill rotWithShape="1">
          <a:blip r:embed="rId7">
            <a:alphaModFix/>
          </a:blip>
          <a:srcRect b="0" l="0" r="0" t="0"/>
          <a:stretch/>
        </p:blipFill>
        <p:spPr>
          <a:xfrm>
            <a:off x="6589268" y="2639491"/>
            <a:ext cx="5159407" cy="3819589"/>
          </a:xfrm>
          <a:prstGeom prst="rect">
            <a:avLst/>
          </a:prstGeom>
          <a:noFill/>
          <a:ln cap="flat" cmpd="sng" w="9525">
            <a:solidFill>
              <a:srgbClr val="00B0F0"/>
            </a:solidFill>
            <a:prstDash val="solid"/>
            <a:round/>
            <a:headEnd len="sm" w="sm" type="none"/>
            <a:tailEnd len="sm" w="sm" type="none"/>
          </a:ln>
        </p:spPr>
      </p:pic>
      <p:pic>
        <p:nvPicPr>
          <p:cNvPr id="209" name="Google Shape;209;p27"/>
          <p:cNvPicPr preferRelativeResize="0"/>
          <p:nvPr/>
        </p:nvPicPr>
        <p:blipFill rotWithShape="1">
          <a:blip r:embed="rId8">
            <a:alphaModFix/>
          </a:blip>
          <a:srcRect b="0" l="0" r="0" t="0"/>
          <a:stretch/>
        </p:blipFill>
        <p:spPr>
          <a:xfrm>
            <a:off x="11212010" y="5970716"/>
            <a:ext cx="6090606" cy="4543925"/>
          </a:xfrm>
          <a:prstGeom prst="rect">
            <a:avLst/>
          </a:prstGeom>
          <a:noFill/>
          <a:ln cap="flat" cmpd="sng" w="9525">
            <a:solidFill>
              <a:srgbClr val="00B0F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A screenshot of a social media post&#10;&#10;Description automatically generated" id="215" name="Google Shape;215;p28"/>
          <p:cNvPicPr preferRelativeResize="0"/>
          <p:nvPr/>
        </p:nvPicPr>
        <p:blipFill rotWithShape="1">
          <a:blip r:embed="rId3">
            <a:alphaModFix/>
          </a:blip>
          <a:srcRect b="0" l="0" r="0" t="0"/>
          <a:stretch/>
        </p:blipFill>
        <p:spPr>
          <a:xfrm>
            <a:off x="3615794" y="446271"/>
            <a:ext cx="4512207" cy="6400800"/>
          </a:xfrm>
          <a:prstGeom prst="rect">
            <a:avLst/>
          </a:prstGeom>
          <a:noFill/>
          <a:ln cap="flat" cmpd="sng" w="25400">
            <a:solidFill>
              <a:srgbClr val="00B0F0"/>
            </a:solidFill>
            <a:prstDash val="solid"/>
            <a:round/>
            <a:headEnd len="sm" w="sm" type="none"/>
            <a:tailEnd len="sm" w="sm" type="none"/>
          </a:ln>
        </p:spPr>
      </p:pic>
      <p:sp>
        <p:nvSpPr>
          <p:cNvPr id="216" name="Google Shape;216;p28"/>
          <p:cNvSpPr txBox="1"/>
          <p:nvPr>
            <p:ph idx="1" type="body"/>
          </p:nvPr>
        </p:nvSpPr>
        <p:spPr>
          <a:xfrm>
            <a:off x="754380" y="4237725"/>
            <a:ext cx="4077356" cy="6376937"/>
          </a:xfrm>
          <a:prstGeom prst="rect">
            <a:avLst/>
          </a:prstGeom>
          <a:solidFill>
            <a:srgbClr val="F2F2F2"/>
          </a:solidFill>
          <a:ln cap="flat" cmpd="sng" w="25400">
            <a:solidFill>
              <a:schemeClr val="dk1"/>
            </a:solidFill>
            <a:prstDash val="solid"/>
            <a:round/>
            <a:headEnd len="sm" w="sm" type="none"/>
            <a:tailEnd len="sm" w="sm" type="none"/>
          </a:ln>
        </p:spPr>
        <p:txBody>
          <a:bodyPr anchorCtr="0" anchor="t" bIns="457200" lIns="457200" spcFirstLastPara="1" rIns="457200" wrap="square" tIns="457200">
            <a:normAutofit/>
          </a:bodyPr>
          <a:lstStyle/>
          <a:p>
            <a:pPr indent="0" lvl="0" marL="0" rtl="0" algn="l">
              <a:lnSpc>
                <a:spcPct val="100000"/>
              </a:lnSpc>
              <a:spcBef>
                <a:spcPts val="0"/>
              </a:spcBef>
              <a:spcAft>
                <a:spcPts val="0"/>
              </a:spcAft>
              <a:buClr>
                <a:srgbClr val="00B0F0"/>
              </a:buClr>
              <a:buSzPts val="4800"/>
              <a:buNone/>
            </a:pPr>
            <a:r>
              <a:rPr b="1" lang="en-US" sz="4800">
                <a:solidFill>
                  <a:srgbClr val="00B0F0"/>
                </a:solidFill>
                <a:latin typeface="Arial"/>
                <a:ea typeface="Arial"/>
                <a:cs typeface="Arial"/>
                <a:sym typeface="Arial"/>
              </a:rPr>
              <a:t>Discussion/</a:t>
            </a:r>
            <a:endParaRPr/>
          </a:p>
          <a:p>
            <a:pPr indent="0" lvl="0" marL="0" rtl="0" algn="l">
              <a:lnSpc>
                <a:spcPct val="100000"/>
              </a:lnSpc>
              <a:spcBef>
                <a:spcPts val="0"/>
              </a:spcBef>
              <a:spcAft>
                <a:spcPts val="0"/>
              </a:spcAft>
              <a:buClr>
                <a:srgbClr val="00B0F0"/>
              </a:buClr>
              <a:buSzPts val="4800"/>
              <a:buNone/>
            </a:pPr>
            <a:r>
              <a:rPr b="1" lang="en-US" sz="4800">
                <a:solidFill>
                  <a:srgbClr val="00B0F0"/>
                </a:solidFill>
                <a:latin typeface="Arial"/>
                <a:ea typeface="Arial"/>
                <a:cs typeface="Arial"/>
                <a:sym typeface="Arial"/>
              </a:rPr>
              <a:t>Planning</a:t>
            </a:r>
            <a:endParaRPr/>
          </a:p>
          <a:p>
            <a:pPr indent="0" lvl="0" marL="0" rtl="0" algn="l">
              <a:lnSpc>
                <a:spcPct val="90000"/>
              </a:lnSpc>
              <a:spcBef>
                <a:spcPts val="1500"/>
              </a:spcBef>
              <a:spcAft>
                <a:spcPts val="0"/>
              </a:spcAft>
              <a:buClr>
                <a:schemeClr val="dk1"/>
              </a:buClr>
              <a:buSzPts val="3200"/>
              <a:buNone/>
            </a:pPr>
            <a:r>
              <a:rPr b="1" lang="en-US" sz="3200"/>
              <a:t>Procuring supplies locally</a:t>
            </a:r>
            <a:endParaRPr/>
          </a:p>
          <a:p>
            <a:pPr indent="0" lvl="0" marL="0" rtl="0" algn="l">
              <a:lnSpc>
                <a:spcPct val="90000"/>
              </a:lnSpc>
              <a:spcBef>
                <a:spcPts val="1500"/>
              </a:spcBef>
              <a:spcAft>
                <a:spcPts val="0"/>
              </a:spcAft>
              <a:buClr>
                <a:schemeClr val="dk1"/>
              </a:buClr>
              <a:buSzPts val="3200"/>
              <a:buNone/>
            </a:pPr>
            <a:r>
              <a:rPr lang="en-US" sz="3200"/>
              <a:t>In addition to, or instead of the resources in the Supply Kit, what supplies will we procure locally?</a:t>
            </a:r>
            <a:endParaRPr/>
          </a:p>
        </p:txBody>
      </p:sp>
      <p:pic>
        <p:nvPicPr>
          <p:cNvPr descr="A screenshot of a social media post&#10;&#10;Description automatically generated" id="217" name="Google Shape;217;p28"/>
          <p:cNvPicPr preferRelativeResize="0"/>
          <p:nvPr/>
        </p:nvPicPr>
        <p:blipFill rotWithShape="1">
          <a:blip r:embed="rId4">
            <a:alphaModFix/>
          </a:blip>
          <a:srcRect b="0" l="0" r="0" t="0"/>
          <a:stretch/>
        </p:blipFill>
        <p:spPr>
          <a:xfrm>
            <a:off x="9370487" y="446271"/>
            <a:ext cx="4834507" cy="6858000"/>
          </a:xfrm>
          <a:prstGeom prst="rect">
            <a:avLst/>
          </a:prstGeom>
          <a:noFill/>
          <a:ln cap="flat" cmpd="sng" w="25400">
            <a:solidFill>
              <a:srgbClr val="00B0F0"/>
            </a:solidFill>
            <a:prstDash val="solid"/>
            <a:round/>
            <a:headEnd len="sm" w="sm" type="none"/>
            <a:tailEnd len="sm" w="sm" type="none"/>
          </a:ln>
        </p:spPr>
      </p:pic>
      <p:pic>
        <p:nvPicPr>
          <p:cNvPr descr="A screenshot of a social media post&#10;&#10;Description automatically generated" id="218" name="Google Shape;218;p28"/>
          <p:cNvPicPr preferRelativeResize="0"/>
          <p:nvPr/>
        </p:nvPicPr>
        <p:blipFill rotWithShape="1">
          <a:blip r:embed="rId5">
            <a:alphaModFix/>
          </a:blip>
          <a:srcRect b="0" l="0" r="0" t="0"/>
          <a:stretch/>
        </p:blipFill>
        <p:spPr>
          <a:xfrm>
            <a:off x="6074221" y="3612881"/>
            <a:ext cx="5145142" cy="7315200"/>
          </a:xfrm>
          <a:prstGeom prst="rect">
            <a:avLst/>
          </a:prstGeom>
          <a:noFill/>
          <a:ln cap="flat" cmpd="sng" w="25400">
            <a:solidFill>
              <a:srgbClr val="00B0F0"/>
            </a:solidFill>
            <a:prstDash val="solid"/>
            <a:round/>
            <a:headEnd len="sm" w="sm" type="none"/>
            <a:tailEnd len="sm" w="sm" type="none"/>
          </a:ln>
        </p:spPr>
      </p:pic>
      <p:pic>
        <p:nvPicPr>
          <p:cNvPr descr="A screenshot of a cell phone&#10;&#10;Description automatically generated" id="219" name="Google Shape;219;p28"/>
          <p:cNvPicPr preferRelativeResize="0"/>
          <p:nvPr/>
        </p:nvPicPr>
        <p:blipFill rotWithShape="1">
          <a:blip r:embed="rId6">
            <a:alphaModFix/>
          </a:blip>
          <a:srcRect b="0" l="0" r="0" t="0"/>
          <a:stretch/>
        </p:blipFill>
        <p:spPr>
          <a:xfrm>
            <a:off x="12498176" y="3672956"/>
            <a:ext cx="5138197" cy="7315200"/>
          </a:xfrm>
          <a:prstGeom prst="rect">
            <a:avLst/>
          </a:prstGeom>
          <a:noFill/>
          <a:ln cap="flat" cmpd="sng" w="25400">
            <a:solidFill>
              <a:srgbClr val="00B0F0"/>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9"/>
          <p:cNvSpPr txBox="1"/>
          <p:nvPr>
            <p:ph idx="1" type="body"/>
          </p:nvPr>
        </p:nvSpPr>
        <p:spPr>
          <a:xfrm>
            <a:off x="937260" y="7386108"/>
            <a:ext cx="4869180" cy="31752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B0F0"/>
              </a:buClr>
              <a:buSzPts val="5400"/>
              <a:buNone/>
            </a:pPr>
            <a:r>
              <a:rPr b="1" lang="en-US" sz="5400">
                <a:solidFill>
                  <a:srgbClr val="00B0F0"/>
                </a:solidFill>
                <a:latin typeface="Arial"/>
                <a:ea typeface="Arial"/>
                <a:cs typeface="Arial"/>
                <a:sym typeface="Arial"/>
              </a:rPr>
              <a:t>Developing plans to manage and use supplies</a:t>
            </a:r>
            <a:endParaRPr/>
          </a:p>
        </p:txBody>
      </p:sp>
      <p:pic>
        <p:nvPicPr>
          <p:cNvPr descr="A screenshot of a cell phone&#10;&#10;Description automatically generated" id="226" name="Google Shape;226;p29"/>
          <p:cNvPicPr preferRelativeResize="0"/>
          <p:nvPr/>
        </p:nvPicPr>
        <p:blipFill rotWithShape="1">
          <a:blip r:embed="rId3">
            <a:alphaModFix/>
          </a:blip>
          <a:srcRect b="0" l="0" r="0" t="0"/>
          <a:stretch/>
        </p:blipFill>
        <p:spPr>
          <a:xfrm>
            <a:off x="5971835" y="729761"/>
            <a:ext cx="11542115" cy="10105879"/>
          </a:xfrm>
          <a:prstGeom prst="rect">
            <a:avLst/>
          </a:prstGeom>
          <a:noFill/>
          <a:ln cap="flat" cmpd="sng" w="25400">
            <a:solidFill>
              <a:srgbClr val="00B0F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0"/>
          <p:cNvSpPr txBox="1"/>
          <p:nvPr>
            <p:ph idx="1" type="body"/>
          </p:nvPr>
        </p:nvSpPr>
        <p:spPr>
          <a:xfrm>
            <a:off x="3211830" y="1201314"/>
            <a:ext cx="11864340" cy="9027372"/>
          </a:xfrm>
          <a:prstGeom prst="rect">
            <a:avLst/>
          </a:prstGeom>
          <a:solidFill>
            <a:srgbClr val="F2F2F2"/>
          </a:solidFill>
          <a:ln cap="flat" cmpd="sng" w="25400">
            <a:solidFill>
              <a:schemeClr val="dk1"/>
            </a:solidFill>
            <a:prstDash val="solid"/>
            <a:round/>
            <a:headEnd len="sm" w="sm" type="none"/>
            <a:tailEnd len="sm" w="sm" type="none"/>
          </a:ln>
        </p:spPr>
        <p:txBody>
          <a:bodyPr anchorCtr="0" anchor="t" bIns="457200" lIns="457200" spcFirstLastPara="1" rIns="457200" wrap="square" tIns="457200">
            <a:normAutofit/>
          </a:bodyPr>
          <a:lstStyle/>
          <a:p>
            <a:pPr indent="0" lvl="0" marL="0" rtl="0" algn="l">
              <a:lnSpc>
                <a:spcPct val="90000"/>
              </a:lnSpc>
              <a:spcBef>
                <a:spcPts val="0"/>
              </a:spcBef>
              <a:spcAft>
                <a:spcPts val="0"/>
              </a:spcAft>
              <a:buClr>
                <a:srgbClr val="00B0F0"/>
              </a:buClr>
              <a:buSzPts val="5400"/>
              <a:buNone/>
            </a:pPr>
            <a:r>
              <a:rPr b="1" lang="en-US" sz="5400">
                <a:solidFill>
                  <a:srgbClr val="00B0F0"/>
                </a:solidFill>
                <a:latin typeface="Arial"/>
                <a:ea typeface="Arial"/>
                <a:cs typeface="Arial"/>
                <a:sym typeface="Arial"/>
              </a:rPr>
              <a:t>Action planning</a:t>
            </a:r>
            <a:endParaRPr/>
          </a:p>
          <a:p>
            <a:pPr indent="0" lvl="0" marL="0" rtl="0" algn="l">
              <a:lnSpc>
                <a:spcPct val="90000"/>
              </a:lnSpc>
              <a:spcBef>
                <a:spcPts val="2100"/>
              </a:spcBef>
              <a:spcAft>
                <a:spcPts val="0"/>
              </a:spcAft>
              <a:buClr>
                <a:schemeClr val="dk1"/>
              </a:buClr>
              <a:buSzPts val="4400"/>
              <a:buNone/>
            </a:pPr>
            <a:r>
              <a:rPr b="1" lang="en-US" sz="4400"/>
              <a:t>Developing plans to manage and use supplies</a:t>
            </a:r>
            <a:endParaRPr sz="4400"/>
          </a:p>
          <a:p>
            <a:pPr indent="0" lvl="0" marL="0" rtl="0" algn="l">
              <a:lnSpc>
                <a:spcPct val="90000"/>
              </a:lnSpc>
              <a:spcBef>
                <a:spcPts val="2100"/>
              </a:spcBef>
              <a:spcAft>
                <a:spcPts val="0"/>
              </a:spcAft>
              <a:buClr>
                <a:schemeClr val="dk1"/>
              </a:buClr>
              <a:buSzPts val="4400"/>
              <a:buNone/>
            </a:pPr>
            <a:r>
              <a:rPr lang="en-US" sz="4400"/>
              <a:t>Do our plans reflect all of these good practices?</a:t>
            </a:r>
            <a:endParaRPr/>
          </a:p>
          <a:p>
            <a:pPr indent="-342900" lvl="1" marL="1028700" rtl="0" algn="l">
              <a:lnSpc>
                <a:spcPct val="90000"/>
              </a:lnSpc>
              <a:spcBef>
                <a:spcPts val="1350"/>
              </a:spcBef>
              <a:spcAft>
                <a:spcPts val="0"/>
              </a:spcAft>
              <a:buClr>
                <a:schemeClr val="dk1"/>
              </a:buClr>
              <a:buSzPts val="3600"/>
              <a:buChar char="•"/>
            </a:pPr>
            <a:r>
              <a:rPr lang="en-US"/>
              <a:t>Use your supplies!  </a:t>
            </a:r>
            <a:endParaRPr/>
          </a:p>
          <a:p>
            <a:pPr indent="-342900" lvl="1" marL="1028700" rtl="0" algn="l">
              <a:lnSpc>
                <a:spcPct val="90000"/>
              </a:lnSpc>
              <a:spcBef>
                <a:spcPts val="1350"/>
              </a:spcBef>
              <a:spcAft>
                <a:spcPts val="0"/>
              </a:spcAft>
              <a:buClr>
                <a:schemeClr val="dk1"/>
              </a:buClr>
              <a:buSzPts val="3600"/>
              <a:buChar char="•"/>
            </a:pPr>
            <a:r>
              <a:rPr lang="en-US"/>
              <a:t>Take good care of your supplies</a:t>
            </a:r>
            <a:endParaRPr/>
          </a:p>
          <a:p>
            <a:pPr indent="-342900" lvl="1" marL="1028700" rtl="0" algn="l">
              <a:lnSpc>
                <a:spcPct val="90000"/>
              </a:lnSpc>
              <a:spcBef>
                <a:spcPts val="1350"/>
              </a:spcBef>
              <a:spcAft>
                <a:spcPts val="0"/>
              </a:spcAft>
              <a:buClr>
                <a:schemeClr val="dk1"/>
              </a:buClr>
              <a:buSzPts val="3600"/>
              <a:buChar char="•"/>
            </a:pPr>
            <a:r>
              <a:rPr lang="en-US"/>
              <a:t>Store your supplies somewhere safe</a:t>
            </a:r>
            <a:endParaRPr/>
          </a:p>
          <a:p>
            <a:pPr indent="-342900" lvl="1" marL="1028700" rtl="0" algn="l">
              <a:lnSpc>
                <a:spcPct val="90000"/>
              </a:lnSpc>
              <a:spcBef>
                <a:spcPts val="1350"/>
              </a:spcBef>
              <a:spcAft>
                <a:spcPts val="0"/>
              </a:spcAft>
              <a:buClr>
                <a:schemeClr val="dk1"/>
              </a:buClr>
              <a:buSzPts val="3600"/>
              <a:buChar char="•"/>
            </a:pPr>
            <a:r>
              <a:rPr lang="en-US"/>
              <a:t>Keep an inventory</a:t>
            </a:r>
            <a:endParaRPr/>
          </a:p>
          <a:p>
            <a:pPr indent="-342900" lvl="1" marL="1028700" rtl="0" algn="l">
              <a:lnSpc>
                <a:spcPct val="90000"/>
              </a:lnSpc>
              <a:spcBef>
                <a:spcPts val="1350"/>
              </a:spcBef>
              <a:spcAft>
                <a:spcPts val="0"/>
              </a:spcAft>
              <a:buClr>
                <a:schemeClr val="dk1"/>
              </a:buClr>
              <a:buSzPts val="3600"/>
              <a:buChar char="•"/>
            </a:pPr>
            <a:r>
              <a:rPr lang="en-US"/>
              <a:t>Involve adolescents!  </a:t>
            </a:r>
            <a:endParaRPr/>
          </a:p>
          <a:p>
            <a:pPr indent="-342900" lvl="1" marL="1028700" rtl="0" algn="l">
              <a:lnSpc>
                <a:spcPct val="90000"/>
              </a:lnSpc>
              <a:spcBef>
                <a:spcPts val="1350"/>
              </a:spcBef>
              <a:spcAft>
                <a:spcPts val="0"/>
              </a:spcAft>
              <a:buClr>
                <a:schemeClr val="dk1"/>
              </a:buClr>
              <a:buSzPts val="3600"/>
              <a:buChar char="•"/>
            </a:pPr>
            <a:r>
              <a:rPr lang="en-US"/>
              <a:t>Get the most out of your supplies</a:t>
            </a:r>
            <a:endParaRPr/>
          </a:p>
          <a:p>
            <a:pPr indent="-342900" lvl="1" marL="1028700" rtl="0" algn="l">
              <a:lnSpc>
                <a:spcPct val="90000"/>
              </a:lnSpc>
              <a:spcBef>
                <a:spcPts val="1350"/>
              </a:spcBef>
              <a:spcAft>
                <a:spcPts val="0"/>
              </a:spcAft>
              <a:buClr>
                <a:schemeClr val="dk1"/>
              </a:buClr>
              <a:buSzPts val="3600"/>
              <a:buChar char="•"/>
            </a:pPr>
            <a:r>
              <a:rPr lang="en-US"/>
              <a:t>Be prepared</a:t>
            </a:r>
            <a:endParaRPr/>
          </a:p>
          <a:p>
            <a:pPr indent="-342900" lvl="1" marL="1028700" rtl="0" algn="l">
              <a:lnSpc>
                <a:spcPct val="90000"/>
              </a:lnSpc>
              <a:spcBef>
                <a:spcPts val="1350"/>
              </a:spcBef>
              <a:spcAft>
                <a:spcPts val="0"/>
              </a:spcAft>
              <a:buClr>
                <a:schemeClr val="dk1"/>
              </a:buClr>
              <a:buSzPts val="3600"/>
              <a:buChar char="•"/>
            </a:pPr>
            <a:r>
              <a:rPr lang="en-US"/>
              <a:t>Replace supplies locally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close up of a logo&#10;&#10;Description automatically generated" id="238" name="Google Shape;238;p31"/>
          <p:cNvPicPr preferRelativeResize="0"/>
          <p:nvPr/>
        </p:nvPicPr>
        <p:blipFill rotWithShape="1">
          <a:blip r:embed="rId3">
            <a:alphaModFix/>
          </a:blip>
          <a:srcRect b="0" l="0" r="0" t="0"/>
          <a:stretch/>
        </p:blipFill>
        <p:spPr>
          <a:xfrm>
            <a:off x="-954156" y="-1008583"/>
            <a:ext cx="20196313" cy="13447166"/>
          </a:xfrm>
          <a:prstGeom prst="rect">
            <a:avLst/>
          </a:prstGeom>
          <a:noFill/>
          <a:ln>
            <a:noFill/>
          </a:ln>
        </p:spPr>
      </p:pic>
      <p:sp>
        <p:nvSpPr>
          <p:cNvPr id="239" name="Google Shape;239;p31"/>
          <p:cNvSpPr txBox="1"/>
          <p:nvPr>
            <p:ph type="title"/>
          </p:nvPr>
        </p:nvSpPr>
        <p:spPr>
          <a:xfrm>
            <a:off x="2284954" y="6629400"/>
            <a:ext cx="13718093" cy="3064874"/>
          </a:xfrm>
          <a:prstGeom prst="rect">
            <a:avLst/>
          </a:prstGeom>
          <a:noFill/>
          <a:ln>
            <a:noFill/>
          </a:ln>
        </p:spPr>
        <p:txBody>
          <a:bodyPr anchorCtr="0" anchor="ctr" bIns="45700" lIns="91425" spcFirstLastPara="1" rIns="91425" wrap="square" tIns="45700">
            <a:normAutofit/>
          </a:bodyPr>
          <a:lstStyle/>
          <a:p>
            <a:pPr indent="-1468438" lvl="0" marL="1468438" rtl="0" algn="l">
              <a:lnSpc>
                <a:spcPct val="90000"/>
              </a:lnSpc>
              <a:spcBef>
                <a:spcPts val="0"/>
              </a:spcBef>
              <a:spcAft>
                <a:spcPts val="0"/>
              </a:spcAft>
              <a:buClr>
                <a:schemeClr val="lt1"/>
              </a:buClr>
              <a:buSzPts val="6600"/>
              <a:buFont typeface="Arial"/>
              <a:buNone/>
            </a:pPr>
            <a:r>
              <a:rPr b="1" lang="en-US">
                <a:solidFill>
                  <a:schemeClr val="lt1"/>
                </a:solidFill>
                <a:latin typeface="Arial"/>
                <a:ea typeface="Arial"/>
                <a:cs typeface="Arial"/>
                <a:sym typeface="Arial"/>
              </a:rPr>
              <a:t>5.4 Workshop evaluation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A close up of a logo&#10;&#10;Description automatically generated" id="97" name="Google Shape;97;p14"/>
          <p:cNvPicPr preferRelativeResize="0"/>
          <p:nvPr/>
        </p:nvPicPr>
        <p:blipFill rotWithShape="1">
          <a:blip r:embed="rId3">
            <a:alphaModFix/>
          </a:blip>
          <a:srcRect b="0" l="0" r="0" t="0"/>
          <a:stretch/>
        </p:blipFill>
        <p:spPr>
          <a:xfrm>
            <a:off x="-954156" y="-1008583"/>
            <a:ext cx="20196313" cy="13447166"/>
          </a:xfrm>
          <a:prstGeom prst="rect">
            <a:avLst/>
          </a:prstGeom>
          <a:noFill/>
          <a:ln>
            <a:noFill/>
          </a:ln>
        </p:spPr>
      </p:pic>
      <p:sp>
        <p:nvSpPr>
          <p:cNvPr id="98" name="Google Shape;98;p14"/>
          <p:cNvSpPr txBox="1"/>
          <p:nvPr>
            <p:ph type="title"/>
          </p:nvPr>
        </p:nvSpPr>
        <p:spPr>
          <a:xfrm>
            <a:off x="3138671" y="6629400"/>
            <a:ext cx="12753474" cy="3064874"/>
          </a:xfrm>
          <a:prstGeom prst="rect">
            <a:avLst/>
          </a:prstGeom>
          <a:noFill/>
          <a:ln>
            <a:noFill/>
          </a:ln>
        </p:spPr>
        <p:txBody>
          <a:bodyPr anchorCtr="0" anchor="ctr" bIns="45700" lIns="91425" spcFirstLastPara="1" rIns="91425" wrap="square" tIns="45700">
            <a:normAutofit/>
          </a:bodyPr>
          <a:lstStyle/>
          <a:p>
            <a:pPr indent="-1190625" lvl="0" marL="1190625" rtl="0" algn="l">
              <a:lnSpc>
                <a:spcPct val="90000"/>
              </a:lnSpc>
              <a:spcBef>
                <a:spcPts val="0"/>
              </a:spcBef>
              <a:spcAft>
                <a:spcPts val="0"/>
              </a:spcAft>
              <a:buClr>
                <a:schemeClr val="lt1"/>
              </a:buClr>
              <a:buSzPts val="6600"/>
              <a:buFont typeface="Arial"/>
              <a:buNone/>
            </a:pPr>
            <a:r>
              <a:rPr b="1" lang="en-US">
                <a:solidFill>
                  <a:schemeClr val="lt1"/>
                </a:solidFill>
                <a:latin typeface="Arial"/>
                <a:ea typeface="Arial"/>
                <a:cs typeface="Arial"/>
                <a:sym typeface="Arial"/>
              </a:rPr>
              <a:t>5.1 Using the Adolescent Kit for Expression and Innovation to strengthen your programme</a:t>
            </a:r>
            <a:endParaRPr b="1">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2"/>
          <p:cNvSpPr txBox="1"/>
          <p:nvPr/>
        </p:nvSpPr>
        <p:spPr>
          <a:xfrm>
            <a:off x="1691640" y="1202403"/>
            <a:ext cx="14904720" cy="9048631"/>
          </a:xfrm>
          <a:prstGeom prst="rect">
            <a:avLst/>
          </a:prstGeom>
          <a:solidFill>
            <a:srgbClr val="F2F2F2"/>
          </a:solidFill>
          <a:ln cap="flat" cmpd="sng" w="25400">
            <a:solidFill>
              <a:schemeClr val="dk1"/>
            </a:solidFill>
            <a:prstDash val="solid"/>
            <a:round/>
            <a:headEnd len="sm" w="sm" type="none"/>
            <a:tailEnd len="sm" w="sm" type="none"/>
          </a:ln>
        </p:spPr>
        <p:txBody>
          <a:bodyPr anchorCtr="0" anchor="t" bIns="457200" lIns="457200" spcFirstLastPara="1" rIns="457200" wrap="square" tIns="457200">
            <a:spAutoFit/>
          </a:bodyPr>
          <a:lstStyle/>
          <a:p>
            <a:pPr indent="0" lvl="0" marL="0" marR="0" rtl="0" algn="l">
              <a:spcBef>
                <a:spcPts val="0"/>
              </a:spcBef>
              <a:spcAft>
                <a:spcPts val="0"/>
              </a:spcAft>
              <a:buNone/>
            </a:pPr>
            <a:r>
              <a:rPr b="1" lang="en-US" sz="5400">
                <a:solidFill>
                  <a:srgbClr val="00B0F0"/>
                </a:solidFill>
                <a:latin typeface="Arial"/>
                <a:ea typeface="Arial"/>
                <a:cs typeface="Arial"/>
                <a:sym typeface="Arial"/>
              </a:rPr>
              <a:t>Evaluation questions</a:t>
            </a:r>
            <a:endParaRPr/>
          </a:p>
          <a:p>
            <a:pPr indent="-514350" lvl="0" marL="514350" marR="0" rtl="0" algn="l">
              <a:spcBef>
                <a:spcPts val="180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What new knowledge, programme resources or other ideas  have you gained from this workshop? </a:t>
            </a:r>
            <a:endParaRPr/>
          </a:p>
          <a:p>
            <a:pPr indent="-514350" lvl="0" marL="514350" marR="0" rtl="0" algn="l">
              <a:spcBef>
                <a:spcPts val="180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What ideas, approaches, resources were you already familiar with? </a:t>
            </a:r>
            <a:endParaRPr/>
          </a:p>
          <a:p>
            <a:pPr indent="-514350" lvl="0" marL="514350" marR="0" rtl="0" algn="l">
              <a:spcBef>
                <a:spcPts val="180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Which parts of this workshop should we continue to use when preparing people such as yourselves to use the Adolescent Kit for Expression and Innovation as a resource for programmes?</a:t>
            </a:r>
            <a:endParaRPr sz="3200">
              <a:solidFill>
                <a:schemeClr val="dk1"/>
              </a:solidFill>
              <a:latin typeface="Calibri"/>
              <a:ea typeface="Calibri"/>
              <a:cs typeface="Calibri"/>
              <a:sym typeface="Calibri"/>
            </a:endParaRPr>
          </a:p>
          <a:p>
            <a:pPr indent="-514350" lvl="0" marL="514350" marR="0" rtl="0" algn="l">
              <a:spcBef>
                <a:spcPts val="180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What parts of this workshop should we skip or remove?</a:t>
            </a:r>
            <a:endParaRPr/>
          </a:p>
          <a:p>
            <a:pPr indent="-514350" lvl="0" marL="514350" marR="0" rtl="0" algn="l">
              <a:spcBef>
                <a:spcPts val="180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What parts of this workshop should we have spent more time on, or what should be added?</a:t>
            </a:r>
            <a:endParaRPr/>
          </a:p>
          <a:p>
            <a:pPr indent="-514350" lvl="0" marL="514350" marR="0" rtl="0" algn="l">
              <a:spcBef>
                <a:spcPts val="180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Please freely share any other feedback you have about this workshop – what worked well for you, what did not work well for you, and anything else you would like to share with us. Please let us learn from your honest opinion!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close up of a logo&#10;&#10;Description automatically generated" id="251" name="Google Shape;251;p33"/>
          <p:cNvPicPr preferRelativeResize="0"/>
          <p:nvPr/>
        </p:nvPicPr>
        <p:blipFill rotWithShape="1">
          <a:blip r:embed="rId3">
            <a:alphaModFix/>
          </a:blip>
          <a:srcRect b="0" l="0" r="0" t="0"/>
          <a:stretch/>
        </p:blipFill>
        <p:spPr>
          <a:xfrm>
            <a:off x="-954156" y="-1008583"/>
            <a:ext cx="20196313" cy="13447166"/>
          </a:xfrm>
          <a:prstGeom prst="rect">
            <a:avLst/>
          </a:prstGeom>
          <a:noFill/>
          <a:ln>
            <a:noFill/>
          </a:ln>
        </p:spPr>
      </p:pic>
      <p:sp>
        <p:nvSpPr>
          <p:cNvPr id="252" name="Google Shape;252;p33"/>
          <p:cNvSpPr txBox="1"/>
          <p:nvPr>
            <p:ph type="title"/>
          </p:nvPr>
        </p:nvSpPr>
        <p:spPr>
          <a:xfrm>
            <a:off x="6914889" y="6629400"/>
            <a:ext cx="4458223" cy="3064874"/>
          </a:xfrm>
          <a:prstGeom prst="rect">
            <a:avLst/>
          </a:prstGeom>
          <a:noFill/>
          <a:ln>
            <a:noFill/>
          </a:ln>
        </p:spPr>
        <p:txBody>
          <a:bodyPr anchorCtr="0" anchor="ctr" bIns="45700" lIns="91425" spcFirstLastPara="1" rIns="91425" wrap="square" tIns="45700">
            <a:normAutofit/>
          </a:bodyPr>
          <a:lstStyle/>
          <a:p>
            <a:pPr indent="-1468438" lvl="0" marL="1468438" rtl="0" algn="l">
              <a:lnSpc>
                <a:spcPct val="90000"/>
              </a:lnSpc>
              <a:spcBef>
                <a:spcPts val="0"/>
              </a:spcBef>
              <a:spcAft>
                <a:spcPts val="0"/>
              </a:spcAft>
              <a:buClr>
                <a:schemeClr val="lt1"/>
              </a:buClr>
              <a:buSzPts val="6600"/>
              <a:buFont typeface="Arial"/>
              <a:buNone/>
            </a:pPr>
            <a:r>
              <a:rPr b="1" lang="en-US">
                <a:solidFill>
                  <a:schemeClr val="lt1"/>
                </a:solidFill>
                <a:latin typeface="Arial"/>
                <a:ea typeface="Arial"/>
                <a:cs typeface="Arial"/>
                <a:sym typeface="Arial"/>
              </a:rPr>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5"/>
          <p:cNvSpPr txBox="1"/>
          <p:nvPr>
            <p:ph idx="1" type="body"/>
          </p:nvPr>
        </p:nvSpPr>
        <p:spPr>
          <a:xfrm>
            <a:off x="1257300" y="2128305"/>
            <a:ext cx="15773400" cy="7252230"/>
          </a:xfrm>
          <a:prstGeom prst="rect">
            <a:avLst/>
          </a:prstGeom>
          <a:solidFill>
            <a:srgbClr val="F2F2F2"/>
          </a:solidFill>
          <a:ln cap="flat" cmpd="sng" w="25400">
            <a:solidFill>
              <a:schemeClr val="dk1"/>
            </a:solidFill>
            <a:prstDash val="solid"/>
            <a:round/>
            <a:headEnd len="sm" w="sm" type="none"/>
            <a:tailEnd len="sm" w="sm" type="none"/>
          </a:ln>
        </p:spPr>
        <p:txBody>
          <a:bodyPr anchorCtr="0" anchor="t" bIns="457200" lIns="457200" spcFirstLastPara="1" rIns="457200" wrap="square" tIns="457200">
            <a:normAutofit fontScale="85000" lnSpcReduction="20000"/>
          </a:bodyPr>
          <a:lstStyle/>
          <a:p>
            <a:pPr indent="0" lvl="0" marL="0" rtl="0" algn="l">
              <a:lnSpc>
                <a:spcPct val="90000"/>
              </a:lnSpc>
              <a:spcBef>
                <a:spcPts val="0"/>
              </a:spcBef>
              <a:spcAft>
                <a:spcPts val="0"/>
              </a:spcAft>
              <a:buClr>
                <a:srgbClr val="00B0F0"/>
              </a:buClr>
              <a:buSzPct val="100000"/>
              <a:buNone/>
            </a:pPr>
            <a:r>
              <a:rPr b="1" lang="en-US" sz="5800">
                <a:solidFill>
                  <a:srgbClr val="00B0F0"/>
                </a:solidFill>
                <a:latin typeface="Arial"/>
                <a:ea typeface="Arial"/>
                <a:cs typeface="Arial"/>
                <a:sym typeface="Arial"/>
              </a:rPr>
              <a:t>Discussion: Sample scenario</a:t>
            </a:r>
            <a:endParaRPr/>
          </a:p>
          <a:p>
            <a:pPr indent="0" lvl="0" marL="0" rtl="0" algn="l">
              <a:lnSpc>
                <a:spcPct val="90000"/>
              </a:lnSpc>
              <a:spcBef>
                <a:spcPts val="1500"/>
              </a:spcBef>
              <a:spcAft>
                <a:spcPts val="0"/>
              </a:spcAft>
              <a:buClr>
                <a:schemeClr val="dk1"/>
              </a:buClr>
              <a:buSzPct val="100000"/>
              <a:buNone/>
            </a:pPr>
            <a:r>
              <a:rPr b="1" lang="en-US"/>
              <a:t>How could “Keeping Children Happy” use the Adolescent Kit to strengthen their work with and for adolescents to support their development and use of competencies?</a:t>
            </a:r>
            <a:endParaRPr/>
          </a:p>
          <a:p>
            <a:pPr indent="0" lvl="0" marL="0" rtl="0" algn="l">
              <a:lnSpc>
                <a:spcPct val="90000"/>
              </a:lnSpc>
              <a:spcBef>
                <a:spcPts val="1500"/>
              </a:spcBef>
              <a:spcAft>
                <a:spcPts val="0"/>
              </a:spcAft>
              <a:buClr>
                <a:schemeClr val="dk1"/>
              </a:buClr>
              <a:buSzPct val="100000"/>
              <a:buNone/>
            </a:pPr>
            <a:r>
              <a:rPr lang="en-US"/>
              <a:t>Keeping Children Happy (KCH) is an international NGO that organises recreation programmes for children in a refugee camp in Kenya. </a:t>
            </a:r>
            <a:endParaRPr/>
          </a:p>
          <a:p>
            <a:pPr indent="0" lvl="0" marL="0" rtl="0" algn="l">
              <a:lnSpc>
                <a:spcPct val="90000"/>
              </a:lnSpc>
              <a:spcBef>
                <a:spcPts val="1500"/>
              </a:spcBef>
              <a:spcAft>
                <a:spcPts val="0"/>
              </a:spcAft>
              <a:buClr>
                <a:schemeClr val="dk1"/>
              </a:buClr>
              <a:buSzPct val="100000"/>
              <a:buNone/>
            </a:pPr>
            <a:r>
              <a:rPr lang="en-US"/>
              <a:t>They have ten Child Centres where around 500 children come regularly. Each centre is managed by two facilitators. Centres are open from 1PM – 5PM (because school hours are from 9AM-12PM). </a:t>
            </a:r>
            <a:endParaRPr/>
          </a:p>
          <a:p>
            <a:pPr indent="0" lvl="0" marL="0" rtl="0" algn="l">
              <a:lnSpc>
                <a:spcPct val="90000"/>
              </a:lnSpc>
              <a:spcBef>
                <a:spcPts val="1500"/>
              </a:spcBef>
              <a:spcAft>
                <a:spcPts val="0"/>
              </a:spcAft>
              <a:buClr>
                <a:schemeClr val="dk1"/>
              </a:buClr>
              <a:buSzPct val="100000"/>
              <a:buNone/>
            </a:pPr>
            <a:r>
              <a:rPr lang="en-US"/>
              <a:t>Children who come to the centres are between the ages of 6 and 15 years old. The majority are boys. When they come to the centres they can play freely in a safe space. Some of the adolescent boys have organized themselves into small groups to play football, and the girls like to play jump rope.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6"/>
          <p:cNvPicPr preferRelativeResize="0"/>
          <p:nvPr/>
        </p:nvPicPr>
        <p:blipFill rotWithShape="1">
          <a:blip r:embed="rId3">
            <a:alphaModFix/>
          </a:blip>
          <a:srcRect b="0" l="0" r="0" t="0"/>
          <a:stretch/>
        </p:blipFill>
        <p:spPr>
          <a:xfrm>
            <a:off x="-1582727" y="-786359"/>
            <a:ext cx="23372300" cy="12465227"/>
          </a:xfrm>
          <a:prstGeom prst="rect">
            <a:avLst/>
          </a:prstGeom>
          <a:noFill/>
          <a:ln>
            <a:noFill/>
          </a:ln>
        </p:spPr>
      </p:pic>
      <p:pic>
        <p:nvPicPr>
          <p:cNvPr id="111" name="Google Shape;111;p16"/>
          <p:cNvPicPr preferRelativeResize="0"/>
          <p:nvPr/>
        </p:nvPicPr>
        <p:blipFill rotWithShape="1">
          <a:blip r:embed="rId4">
            <a:alphaModFix/>
          </a:blip>
          <a:srcRect b="0" l="0" r="0" t="0"/>
          <a:stretch/>
        </p:blipFill>
        <p:spPr>
          <a:xfrm>
            <a:off x="2039471" y="1501589"/>
            <a:ext cx="3386442" cy="4814905"/>
          </a:xfrm>
          <a:prstGeom prst="rect">
            <a:avLst/>
          </a:prstGeom>
          <a:noFill/>
          <a:ln cap="flat" cmpd="sng" w="38100">
            <a:solidFill>
              <a:schemeClr val="lt1"/>
            </a:solidFill>
            <a:prstDash val="solid"/>
            <a:round/>
            <a:headEnd len="sm" w="sm" type="none"/>
            <a:tailEnd len="sm" w="sm" type="none"/>
          </a:ln>
        </p:spPr>
      </p:pic>
      <p:pic>
        <p:nvPicPr>
          <p:cNvPr id="112" name="Google Shape;112;p16"/>
          <p:cNvPicPr preferRelativeResize="0"/>
          <p:nvPr/>
        </p:nvPicPr>
        <p:blipFill rotWithShape="1">
          <a:blip r:embed="rId5">
            <a:alphaModFix/>
          </a:blip>
          <a:srcRect b="0" l="0" r="0" t="0"/>
          <a:stretch/>
        </p:blipFill>
        <p:spPr>
          <a:xfrm>
            <a:off x="11058527" y="1284824"/>
            <a:ext cx="3512730" cy="2866215"/>
          </a:xfrm>
          <a:prstGeom prst="rect">
            <a:avLst/>
          </a:prstGeom>
          <a:noFill/>
          <a:ln cap="flat" cmpd="sng" w="38100">
            <a:solidFill>
              <a:schemeClr val="lt1"/>
            </a:solidFill>
            <a:prstDash val="solid"/>
            <a:round/>
            <a:headEnd len="sm" w="sm" type="none"/>
            <a:tailEnd len="sm" w="sm" type="none"/>
          </a:ln>
        </p:spPr>
      </p:pic>
      <p:pic>
        <p:nvPicPr>
          <p:cNvPr id="113" name="Google Shape;113;p16"/>
          <p:cNvPicPr preferRelativeResize="0"/>
          <p:nvPr/>
        </p:nvPicPr>
        <p:blipFill rotWithShape="1">
          <a:blip r:embed="rId6">
            <a:alphaModFix/>
          </a:blip>
          <a:srcRect b="0" l="0" r="0" t="0"/>
          <a:stretch/>
        </p:blipFill>
        <p:spPr>
          <a:xfrm>
            <a:off x="11604179" y="3152189"/>
            <a:ext cx="3801285" cy="2761792"/>
          </a:xfrm>
          <a:prstGeom prst="rect">
            <a:avLst/>
          </a:prstGeom>
          <a:noFill/>
          <a:ln cap="flat" cmpd="sng" w="38100">
            <a:solidFill>
              <a:schemeClr val="lt1"/>
            </a:solidFill>
            <a:prstDash val="solid"/>
            <a:round/>
            <a:headEnd len="sm" w="sm" type="none"/>
            <a:tailEnd len="sm" w="sm" type="none"/>
          </a:ln>
        </p:spPr>
      </p:pic>
      <p:pic>
        <p:nvPicPr>
          <p:cNvPr id="114" name="Google Shape;114;p16"/>
          <p:cNvPicPr preferRelativeResize="0"/>
          <p:nvPr/>
        </p:nvPicPr>
        <p:blipFill rotWithShape="1">
          <a:blip r:embed="rId7">
            <a:alphaModFix/>
          </a:blip>
          <a:srcRect b="0" l="0" r="0" t="0"/>
          <a:stretch/>
        </p:blipFill>
        <p:spPr>
          <a:xfrm>
            <a:off x="13933466" y="5446256"/>
            <a:ext cx="1948675" cy="2761792"/>
          </a:xfrm>
          <a:prstGeom prst="rect">
            <a:avLst/>
          </a:prstGeom>
          <a:noFill/>
          <a:ln>
            <a:noFill/>
          </a:ln>
        </p:spPr>
      </p:pic>
      <p:pic>
        <p:nvPicPr>
          <p:cNvPr id="115" name="Google Shape;115;p16"/>
          <p:cNvPicPr preferRelativeResize="0"/>
          <p:nvPr/>
        </p:nvPicPr>
        <p:blipFill rotWithShape="1">
          <a:blip r:embed="rId8">
            <a:alphaModFix/>
          </a:blip>
          <a:srcRect b="0" l="0" r="0" t="0"/>
          <a:stretch/>
        </p:blipFill>
        <p:spPr>
          <a:xfrm>
            <a:off x="11994862" y="5471310"/>
            <a:ext cx="2152227" cy="2730210"/>
          </a:xfrm>
          <a:prstGeom prst="rect">
            <a:avLst/>
          </a:prstGeom>
          <a:noFill/>
          <a:ln>
            <a:noFill/>
          </a:ln>
        </p:spPr>
      </p:pic>
      <p:pic>
        <p:nvPicPr>
          <p:cNvPr id="116" name="Google Shape;116;p16"/>
          <p:cNvPicPr preferRelativeResize="0"/>
          <p:nvPr/>
        </p:nvPicPr>
        <p:blipFill rotWithShape="1">
          <a:blip r:embed="rId9">
            <a:alphaModFix/>
          </a:blip>
          <a:srcRect b="0" l="0" r="0" t="0"/>
          <a:stretch/>
        </p:blipFill>
        <p:spPr>
          <a:xfrm>
            <a:off x="13017322" y="6850107"/>
            <a:ext cx="2102273" cy="3105267"/>
          </a:xfrm>
          <a:prstGeom prst="rect">
            <a:avLst/>
          </a:prstGeom>
          <a:noFill/>
          <a:ln>
            <a:noFill/>
          </a:ln>
        </p:spPr>
      </p:pic>
      <p:pic>
        <p:nvPicPr>
          <p:cNvPr id="117" name="Google Shape;117;p16"/>
          <p:cNvPicPr preferRelativeResize="0"/>
          <p:nvPr/>
        </p:nvPicPr>
        <p:blipFill rotWithShape="1">
          <a:blip r:embed="rId10">
            <a:alphaModFix/>
          </a:blip>
          <a:srcRect b="0" l="0" r="0" t="0"/>
          <a:stretch/>
        </p:blipFill>
        <p:spPr>
          <a:xfrm>
            <a:off x="15003544" y="8162287"/>
            <a:ext cx="1219542" cy="849190"/>
          </a:xfrm>
          <a:prstGeom prst="rect">
            <a:avLst/>
          </a:prstGeom>
          <a:noFill/>
          <a:ln cap="flat" cmpd="sng" w="9525">
            <a:solidFill>
              <a:schemeClr val="lt1"/>
            </a:solidFill>
            <a:prstDash val="solid"/>
            <a:round/>
            <a:headEnd len="sm" w="sm" type="none"/>
            <a:tailEnd len="sm" w="sm" type="none"/>
          </a:ln>
        </p:spPr>
      </p:pic>
      <p:pic>
        <p:nvPicPr>
          <p:cNvPr id="118" name="Google Shape;118;p16"/>
          <p:cNvPicPr preferRelativeResize="0"/>
          <p:nvPr/>
        </p:nvPicPr>
        <p:blipFill rotWithShape="1">
          <a:blip r:embed="rId11">
            <a:alphaModFix/>
          </a:blip>
          <a:srcRect b="0" l="0" r="0" t="0"/>
          <a:stretch/>
        </p:blipFill>
        <p:spPr>
          <a:xfrm>
            <a:off x="14571257" y="9378683"/>
            <a:ext cx="1323103" cy="943897"/>
          </a:xfrm>
          <a:prstGeom prst="rect">
            <a:avLst/>
          </a:prstGeom>
          <a:noFill/>
          <a:ln>
            <a:noFill/>
          </a:ln>
        </p:spPr>
      </p:pic>
      <p:pic>
        <p:nvPicPr>
          <p:cNvPr id="119" name="Google Shape;119;p16"/>
          <p:cNvPicPr preferRelativeResize="0"/>
          <p:nvPr/>
        </p:nvPicPr>
        <p:blipFill rotWithShape="1">
          <a:blip r:embed="rId12">
            <a:alphaModFix/>
          </a:blip>
          <a:srcRect b="0" l="0" r="0" t="0"/>
          <a:stretch/>
        </p:blipFill>
        <p:spPr>
          <a:xfrm>
            <a:off x="6376738" y="7226161"/>
            <a:ext cx="5615317" cy="3825282"/>
          </a:xfrm>
          <a:prstGeom prst="rect">
            <a:avLst/>
          </a:prstGeom>
          <a:noFill/>
          <a:ln cap="flat" cmpd="sng" w="38100">
            <a:solidFill>
              <a:schemeClr val="lt1"/>
            </a:solidFill>
            <a:prstDash val="solid"/>
            <a:round/>
            <a:headEnd len="sm" w="sm" type="none"/>
            <a:tailEnd len="sm" w="sm" type="none"/>
          </a:ln>
        </p:spPr>
      </p:pic>
      <p:pic>
        <p:nvPicPr>
          <p:cNvPr id="120" name="Google Shape;120;p16"/>
          <p:cNvPicPr preferRelativeResize="0"/>
          <p:nvPr/>
        </p:nvPicPr>
        <p:blipFill rotWithShape="1">
          <a:blip r:embed="rId13">
            <a:alphaModFix/>
          </a:blip>
          <a:srcRect b="0" l="0" r="0" t="0"/>
          <a:stretch/>
        </p:blipFill>
        <p:spPr>
          <a:xfrm>
            <a:off x="5991857" y="851460"/>
            <a:ext cx="4533900" cy="3022600"/>
          </a:xfrm>
          <a:prstGeom prst="rect">
            <a:avLst/>
          </a:prstGeom>
          <a:noFill/>
          <a:ln>
            <a:noFill/>
          </a:ln>
        </p:spPr>
      </p:pic>
      <p:pic>
        <p:nvPicPr>
          <p:cNvPr id="121" name="Google Shape;121;p16"/>
          <p:cNvPicPr preferRelativeResize="0"/>
          <p:nvPr/>
        </p:nvPicPr>
        <p:blipFill rotWithShape="1">
          <a:blip r:embed="rId14">
            <a:alphaModFix/>
          </a:blip>
          <a:srcRect b="0" l="0" r="0" t="0"/>
          <a:stretch/>
        </p:blipFill>
        <p:spPr>
          <a:xfrm>
            <a:off x="6629147" y="3748633"/>
            <a:ext cx="4010232" cy="2567860"/>
          </a:xfrm>
          <a:prstGeom prst="rect">
            <a:avLst/>
          </a:prstGeom>
          <a:noFill/>
          <a:ln cap="flat" cmpd="sng" w="38100">
            <a:solidFill>
              <a:schemeClr val="l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2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close up of a logo&#10;&#10;Description automatically generated" id="127" name="Google Shape;127;p17"/>
          <p:cNvPicPr preferRelativeResize="0"/>
          <p:nvPr/>
        </p:nvPicPr>
        <p:blipFill rotWithShape="1">
          <a:blip r:embed="rId3">
            <a:alphaModFix/>
          </a:blip>
          <a:srcRect b="0" l="0" r="0" t="0"/>
          <a:stretch/>
        </p:blipFill>
        <p:spPr>
          <a:xfrm>
            <a:off x="-954156" y="-1008583"/>
            <a:ext cx="20196313" cy="13447166"/>
          </a:xfrm>
          <a:prstGeom prst="rect">
            <a:avLst/>
          </a:prstGeom>
          <a:noFill/>
          <a:ln>
            <a:noFill/>
          </a:ln>
        </p:spPr>
      </p:pic>
      <p:sp>
        <p:nvSpPr>
          <p:cNvPr id="128" name="Google Shape;128;p17"/>
          <p:cNvSpPr txBox="1"/>
          <p:nvPr>
            <p:ph type="title"/>
          </p:nvPr>
        </p:nvSpPr>
        <p:spPr>
          <a:xfrm>
            <a:off x="2900131" y="6708914"/>
            <a:ext cx="12753474" cy="3064874"/>
          </a:xfrm>
          <a:prstGeom prst="rect">
            <a:avLst/>
          </a:prstGeom>
          <a:noFill/>
          <a:ln>
            <a:noFill/>
          </a:ln>
        </p:spPr>
        <p:txBody>
          <a:bodyPr anchorCtr="0" anchor="ctr" bIns="45700" lIns="91425" spcFirstLastPara="1" rIns="91425" wrap="square" tIns="45700">
            <a:normAutofit/>
          </a:bodyPr>
          <a:lstStyle/>
          <a:p>
            <a:pPr indent="-1468438" lvl="0" marL="1468438" rtl="0" algn="l">
              <a:lnSpc>
                <a:spcPct val="90000"/>
              </a:lnSpc>
              <a:spcBef>
                <a:spcPts val="0"/>
              </a:spcBef>
              <a:spcAft>
                <a:spcPts val="0"/>
              </a:spcAft>
              <a:buClr>
                <a:schemeClr val="lt1"/>
              </a:buClr>
              <a:buSzPts val="6600"/>
              <a:buFont typeface="Arial"/>
              <a:buNone/>
            </a:pPr>
            <a:r>
              <a:rPr b="1" lang="en-US">
                <a:solidFill>
                  <a:schemeClr val="lt1"/>
                </a:solidFill>
                <a:latin typeface="Arial"/>
                <a:ea typeface="Arial"/>
                <a:cs typeface="Arial"/>
                <a:sym typeface="Arial"/>
              </a:rPr>
              <a:t>5.2 Implementation and roll-out: Focusing on competency outcomes for adolescents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A screenshot of a cell phone screen with text&#10;&#10;Description automatically generated" id="134" name="Google Shape;134;p18"/>
          <p:cNvPicPr preferRelativeResize="0"/>
          <p:nvPr/>
        </p:nvPicPr>
        <p:blipFill rotWithShape="1">
          <a:blip r:embed="rId3">
            <a:alphaModFix/>
          </a:blip>
          <a:srcRect b="0" l="0" r="0" t="0"/>
          <a:stretch/>
        </p:blipFill>
        <p:spPr>
          <a:xfrm>
            <a:off x="10817924" y="2090526"/>
            <a:ext cx="7772400" cy="8456371"/>
          </a:xfrm>
          <a:prstGeom prst="rect">
            <a:avLst/>
          </a:prstGeom>
          <a:noFill/>
          <a:ln>
            <a:noFill/>
          </a:ln>
        </p:spPr>
      </p:pic>
      <p:pic>
        <p:nvPicPr>
          <p:cNvPr descr="A screenshot of a cell phone&#10;&#10;Description automatically generated" id="135" name="Google Shape;135;p18"/>
          <p:cNvPicPr preferRelativeResize="0"/>
          <p:nvPr/>
        </p:nvPicPr>
        <p:blipFill rotWithShape="1">
          <a:blip r:embed="rId4">
            <a:alphaModFix/>
          </a:blip>
          <a:srcRect b="0" l="0" r="0" t="0"/>
          <a:stretch/>
        </p:blipFill>
        <p:spPr>
          <a:xfrm>
            <a:off x="3602953" y="3929549"/>
            <a:ext cx="7772400" cy="6718164"/>
          </a:xfrm>
          <a:prstGeom prst="rect">
            <a:avLst/>
          </a:prstGeom>
          <a:noFill/>
          <a:ln>
            <a:noFill/>
          </a:ln>
        </p:spPr>
      </p:pic>
      <p:pic>
        <p:nvPicPr>
          <p:cNvPr descr="A screenshot of a cell phone&#10;&#10;Description automatically generated" id="136" name="Google Shape;136;p18"/>
          <p:cNvPicPr preferRelativeResize="0"/>
          <p:nvPr/>
        </p:nvPicPr>
        <p:blipFill rotWithShape="1">
          <a:blip r:embed="rId5">
            <a:alphaModFix/>
          </a:blip>
          <a:srcRect b="0" l="0" r="0" t="0"/>
          <a:stretch/>
        </p:blipFill>
        <p:spPr>
          <a:xfrm>
            <a:off x="4080035" y="647424"/>
            <a:ext cx="7772400" cy="4050695"/>
          </a:xfrm>
          <a:prstGeom prst="rect">
            <a:avLst/>
          </a:prstGeom>
          <a:noFill/>
          <a:ln>
            <a:noFill/>
          </a:ln>
        </p:spPr>
      </p:pic>
      <p:pic>
        <p:nvPicPr>
          <p:cNvPr descr="A picture containing photo, table&#10;&#10;Description automatically generated" id="137" name="Google Shape;137;p18"/>
          <p:cNvPicPr preferRelativeResize="0"/>
          <p:nvPr/>
        </p:nvPicPr>
        <p:blipFill rotWithShape="1">
          <a:blip r:embed="rId6">
            <a:alphaModFix/>
          </a:blip>
          <a:srcRect b="0" l="0" r="0" t="0"/>
          <a:stretch/>
        </p:blipFill>
        <p:spPr>
          <a:xfrm>
            <a:off x="10376461" y="725830"/>
            <a:ext cx="7772400" cy="1999795"/>
          </a:xfrm>
          <a:prstGeom prst="rect">
            <a:avLst/>
          </a:prstGeom>
          <a:noFill/>
          <a:ln>
            <a:noFill/>
          </a:ln>
        </p:spPr>
      </p:pic>
      <p:sp>
        <p:nvSpPr>
          <p:cNvPr id="138" name="Google Shape;138;p18"/>
          <p:cNvSpPr txBox="1"/>
          <p:nvPr/>
        </p:nvSpPr>
        <p:spPr>
          <a:xfrm>
            <a:off x="704149" y="8938584"/>
            <a:ext cx="540003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u="none" cap="none" strike="noStrike">
                <a:solidFill>
                  <a:srgbClr val="00B0F0"/>
                </a:solidFill>
                <a:latin typeface="Arial"/>
                <a:ea typeface="Arial"/>
                <a:cs typeface="Arial"/>
                <a:sym typeface="Arial"/>
              </a:rPr>
              <a:t>The Ten Key Competencies</a:t>
            </a:r>
            <a:endParaRPr/>
          </a:p>
        </p:txBody>
      </p:sp>
      <p:sp>
        <p:nvSpPr>
          <p:cNvPr id="139" name="Google Shape;139;p18"/>
          <p:cNvSpPr txBox="1"/>
          <p:nvPr>
            <p:ph idx="1" type="body"/>
          </p:nvPr>
        </p:nvSpPr>
        <p:spPr>
          <a:xfrm>
            <a:off x="704149" y="2896780"/>
            <a:ext cx="3817349" cy="4606388"/>
          </a:xfrm>
          <a:prstGeom prst="rect">
            <a:avLst/>
          </a:prstGeom>
          <a:solidFill>
            <a:srgbClr val="F2F2F2"/>
          </a:solidFill>
          <a:ln cap="flat" cmpd="sng" w="9525">
            <a:solidFill>
              <a:schemeClr val="dk1"/>
            </a:solidFill>
            <a:prstDash val="solid"/>
            <a:round/>
            <a:headEnd len="sm" w="sm" type="none"/>
            <a:tailEnd len="sm" w="sm" type="none"/>
          </a:ln>
        </p:spPr>
        <p:txBody>
          <a:bodyPr anchorCtr="0" anchor="t" bIns="457200" lIns="457200" spcFirstLastPara="1" rIns="457200" wrap="square" tIns="457200">
            <a:normAutofit fontScale="62500" lnSpcReduction="20000"/>
          </a:bodyPr>
          <a:lstStyle/>
          <a:p>
            <a:pPr indent="0" lvl="0" marL="0" rtl="0" algn="l">
              <a:lnSpc>
                <a:spcPct val="90000"/>
              </a:lnSpc>
              <a:spcBef>
                <a:spcPts val="0"/>
              </a:spcBef>
              <a:spcAft>
                <a:spcPts val="0"/>
              </a:spcAft>
              <a:buClr>
                <a:srgbClr val="00B0F0"/>
              </a:buClr>
              <a:buSzPct val="100000"/>
              <a:buNone/>
            </a:pPr>
            <a:r>
              <a:rPr b="1" lang="en-US" sz="5800">
                <a:solidFill>
                  <a:srgbClr val="00B0F0"/>
                </a:solidFill>
                <a:latin typeface="Arial"/>
                <a:ea typeface="Arial"/>
                <a:cs typeface="Arial"/>
                <a:sym typeface="Arial"/>
              </a:rPr>
              <a:t>Discussion/</a:t>
            </a:r>
            <a:endParaRPr/>
          </a:p>
          <a:p>
            <a:pPr indent="0" lvl="0" marL="0" rtl="0" algn="l">
              <a:lnSpc>
                <a:spcPct val="90000"/>
              </a:lnSpc>
              <a:spcBef>
                <a:spcPts val="0"/>
              </a:spcBef>
              <a:spcAft>
                <a:spcPts val="0"/>
              </a:spcAft>
              <a:buClr>
                <a:srgbClr val="00B0F0"/>
              </a:buClr>
              <a:buSzPct val="100000"/>
              <a:buNone/>
            </a:pPr>
            <a:r>
              <a:rPr b="1" lang="en-US" sz="5800">
                <a:solidFill>
                  <a:srgbClr val="00B0F0"/>
                </a:solidFill>
                <a:latin typeface="Arial"/>
                <a:ea typeface="Arial"/>
                <a:cs typeface="Arial"/>
                <a:sym typeface="Arial"/>
              </a:rPr>
              <a:t>planning </a:t>
            </a:r>
            <a:endParaRPr/>
          </a:p>
          <a:p>
            <a:pPr indent="0" lvl="0" marL="0" rtl="0" algn="l">
              <a:lnSpc>
                <a:spcPct val="90000"/>
              </a:lnSpc>
              <a:spcBef>
                <a:spcPts val="1500"/>
              </a:spcBef>
              <a:spcAft>
                <a:spcPts val="0"/>
              </a:spcAft>
              <a:buClr>
                <a:schemeClr val="dk1"/>
              </a:buClr>
              <a:buSzPct val="100000"/>
              <a:buNone/>
            </a:pPr>
            <a:r>
              <a:rPr lang="en-US" sz="4600"/>
              <a:t>Which competencies will adolescents in our programme most benefit from developing and using? </a:t>
            </a:r>
            <a:endParaRPr/>
          </a:p>
          <a:p>
            <a:pPr indent="0" lvl="0" marL="0" rtl="0" algn="l">
              <a:lnSpc>
                <a:spcPct val="90000"/>
              </a:lnSpc>
              <a:spcBef>
                <a:spcPts val="1500"/>
              </a:spcBef>
              <a:spcAft>
                <a:spcPts val="0"/>
              </a:spcAft>
              <a:buClr>
                <a:schemeClr val="dk1"/>
              </a:buClr>
              <a:buSzPct val="100000"/>
              <a:buNone/>
            </a:pPr>
            <a:r>
              <a:rPr lang="en-US" sz="4600"/>
              <a:t> </a:t>
            </a:r>
            <a:endParaRPr/>
          </a:p>
          <a:p>
            <a:pPr indent="0" lvl="0" marL="0" rtl="0" algn="l">
              <a:lnSpc>
                <a:spcPct val="90000"/>
              </a:lnSpc>
              <a:spcBef>
                <a:spcPts val="1500"/>
              </a:spcBef>
              <a:spcAft>
                <a:spcPts val="0"/>
              </a:spcAft>
              <a:buClr>
                <a:schemeClr val="dk1"/>
              </a:buClr>
              <a:buSzPct val="100000"/>
              <a:buNone/>
            </a:pPr>
            <a:r>
              <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9"/>
          <p:cNvSpPr txBox="1"/>
          <p:nvPr>
            <p:ph idx="1" type="body"/>
          </p:nvPr>
        </p:nvSpPr>
        <p:spPr>
          <a:xfrm>
            <a:off x="660952" y="1232450"/>
            <a:ext cx="6850297" cy="930302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00B0F0"/>
              </a:buClr>
              <a:buSzPct val="100000"/>
              <a:buNone/>
            </a:pPr>
            <a:r>
              <a:rPr b="1" lang="en-US" sz="6400">
                <a:solidFill>
                  <a:srgbClr val="00B0F0"/>
                </a:solidFill>
                <a:latin typeface="Arial"/>
                <a:ea typeface="Arial"/>
                <a:cs typeface="Arial"/>
                <a:sym typeface="Arial"/>
              </a:rPr>
              <a:t>Setting goals for competencies: </a:t>
            </a:r>
            <a:endParaRPr/>
          </a:p>
          <a:p>
            <a:pPr indent="0" lvl="0" marL="0" rtl="0" algn="l">
              <a:lnSpc>
                <a:spcPct val="90000"/>
              </a:lnSpc>
              <a:spcBef>
                <a:spcPts val="1500"/>
              </a:spcBef>
              <a:spcAft>
                <a:spcPts val="0"/>
              </a:spcAft>
              <a:buClr>
                <a:srgbClr val="00B0F0"/>
              </a:buClr>
              <a:buSzPct val="100000"/>
              <a:buNone/>
            </a:pPr>
            <a:r>
              <a:rPr b="1" lang="en-US" sz="6400">
                <a:solidFill>
                  <a:srgbClr val="00B0F0"/>
                </a:solidFill>
                <a:latin typeface="Arial"/>
                <a:ea typeface="Arial"/>
                <a:cs typeface="Arial"/>
                <a:sym typeface="Arial"/>
              </a:rPr>
              <a:t>Strategies and tools </a:t>
            </a:r>
            <a:endParaRPr/>
          </a:p>
          <a:p>
            <a:pPr indent="0" lvl="1" marL="685800" rtl="0" algn="l">
              <a:lnSpc>
                <a:spcPct val="90000"/>
              </a:lnSpc>
              <a:spcBef>
                <a:spcPts val="2550"/>
              </a:spcBef>
              <a:spcAft>
                <a:spcPts val="0"/>
              </a:spcAft>
              <a:buClr>
                <a:schemeClr val="dk1"/>
              </a:buClr>
              <a:buSzPct val="100000"/>
              <a:buNone/>
            </a:pPr>
            <a:r>
              <a:rPr b="1" i="1" lang="en-US"/>
              <a:t>Consult and collaborate with stakeholders</a:t>
            </a:r>
            <a:endParaRPr/>
          </a:p>
          <a:p>
            <a:pPr indent="-342899" lvl="1" marL="1028700" rtl="0" algn="l">
              <a:lnSpc>
                <a:spcPct val="90000"/>
              </a:lnSpc>
              <a:spcBef>
                <a:spcPts val="750"/>
              </a:spcBef>
              <a:spcAft>
                <a:spcPts val="0"/>
              </a:spcAft>
              <a:buClr>
                <a:schemeClr val="dk1"/>
              </a:buClr>
              <a:buSzPct val="100000"/>
              <a:buFont typeface="Noto Sans Symbols"/>
              <a:buChar char="✔"/>
            </a:pPr>
            <a:r>
              <a:rPr lang="en-US"/>
              <a:t>Consult and collaborate with programme staff, community members, and adolescents</a:t>
            </a:r>
            <a:endParaRPr/>
          </a:p>
          <a:p>
            <a:pPr indent="-342899" lvl="1" marL="1028700" rtl="0" algn="l">
              <a:lnSpc>
                <a:spcPct val="90000"/>
              </a:lnSpc>
              <a:spcBef>
                <a:spcPts val="750"/>
              </a:spcBef>
              <a:spcAft>
                <a:spcPts val="0"/>
              </a:spcAft>
              <a:buClr>
                <a:schemeClr val="dk1"/>
              </a:buClr>
              <a:buSzPct val="100000"/>
              <a:buFont typeface="Noto Sans Symbols"/>
              <a:buChar char="✔"/>
            </a:pPr>
            <a:r>
              <a:rPr lang="en-US"/>
              <a:t>Create space for adolescents to formulate their own goals in their Adolescent Circles</a:t>
            </a:r>
            <a:endParaRPr/>
          </a:p>
          <a:p>
            <a:pPr indent="0" lvl="1" marL="685800" rtl="0" algn="l">
              <a:lnSpc>
                <a:spcPct val="90000"/>
              </a:lnSpc>
              <a:spcBef>
                <a:spcPts val="750"/>
              </a:spcBef>
              <a:spcAft>
                <a:spcPts val="0"/>
              </a:spcAft>
              <a:buClr>
                <a:schemeClr val="dk1"/>
              </a:buClr>
              <a:buSzPct val="100000"/>
              <a:buNone/>
            </a:pPr>
            <a:r>
              <a:rPr b="1" i="1" lang="en-US"/>
              <a:t> </a:t>
            </a:r>
            <a:endParaRPr/>
          </a:p>
          <a:p>
            <a:pPr indent="0" lvl="1" marL="685800" rtl="0" algn="l">
              <a:lnSpc>
                <a:spcPct val="90000"/>
              </a:lnSpc>
              <a:spcBef>
                <a:spcPts val="750"/>
              </a:spcBef>
              <a:spcAft>
                <a:spcPts val="0"/>
              </a:spcAft>
              <a:buClr>
                <a:schemeClr val="dk1"/>
              </a:buClr>
              <a:buSzPct val="100000"/>
              <a:buNone/>
            </a:pPr>
            <a:r>
              <a:rPr b="1" i="1" lang="en-US"/>
              <a:t>Refine and clarify goals</a:t>
            </a:r>
            <a:endParaRPr/>
          </a:p>
          <a:p>
            <a:pPr indent="-342899" lvl="1" marL="1028700" rtl="0" algn="l">
              <a:lnSpc>
                <a:spcPct val="90000"/>
              </a:lnSpc>
              <a:spcBef>
                <a:spcPts val="750"/>
              </a:spcBef>
              <a:spcAft>
                <a:spcPts val="0"/>
              </a:spcAft>
              <a:buClr>
                <a:schemeClr val="dk1"/>
              </a:buClr>
              <a:buSzPct val="100000"/>
              <a:buFont typeface="Noto Sans Symbols"/>
              <a:buChar char="✔"/>
            </a:pPr>
            <a:r>
              <a:rPr lang="en-US"/>
              <a:t>Review examples of possible goals</a:t>
            </a:r>
            <a:endParaRPr/>
          </a:p>
          <a:p>
            <a:pPr indent="-342899" lvl="1" marL="1028700" rtl="0" algn="l">
              <a:lnSpc>
                <a:spcPct val="90000"/>
              </a:lnSpc>
              <a:spcBef>
                <a:spcPts val="750"/>
              </a:spcBef>
              <a:spcAft>
                <a:spcPts val="0"/>
              </a:spcAft>
              <a:buClr>
                <a:schemeClr val="dk1"/>
              </a:buClr>
              <a:buSzPct val="100000"/>
              <a:buFont typeface="Noto Sans Symbols"/>
              <a:buChar char="✔"/>
            </a:pPr>
            <a:r>
              <a:rPr lang="en-US"/>
              <a:t>Map competency outcomes, including knowledge, attitudes and skills</a:t>
            </a:r>
            <a:endParaRPr/>
          </a:p>
          <a:p>
            <a:pPr indent="-342899" lvl="1" marL="1028700" rtl="0" algn="l">
              <a:lnSpc>
                <a:spcPct val="90000"/>
              </a:lnSpc>
              <a:spcBef>
                <a:spcPts val="750"/>
              </a:spcBef>
              <a:spcAft>
                <a:spcPts val="0"/>
              </a:spcAft>
              <a:buClr>
                <a:schemeClr val="dk1"/>
              </a:buClr>
              <a:buSzPct val="100000"/>
              <a:buFont typeface="Noto Sans Symbols"/>
              <a:buChar char="✔"/>
            </a:pPr>
            <a:r>
              <a:rPr lang="en-US"/>
              <a:t>Formalize goals</a:t>
            </a:r>
            <a:endParaRPr/>
          </a:p>
          <a:p>
            <a:pPr indent="-342899" lvl="1" marL="1028700" rtl="0" algn="l">
              <a:lnSpc>
                <a:spcPct val="90000"/>
              </a:lnSpc>
              <a:spcBef>
                <a:spcPts val="750"/>
              </a:spcBef>
              <a:spcAft>
                <a:spcPts val="0"/>
              </a:spcAft>
              <a:buClr>
                <a:schemeClr val="dk1"/>
              </a:buClr>
              <a:buSzPct val="100000"/>
              <a:buFont typeface="Noto Sans Symbols"/>
              <a:buChar char="✔"/>
            </a:pPr>
            <a:r>
              <a:rPr lang="en-US"/>
              <a:t>Set indicators</a:t>
            </a:r>
            <a:endParaRPr/>
          </a:p>
          <a:p>
            <a:pPr indent="0" lvl="0" marL="0" rtl="0" algn="l">
              <a:lnSpc>
                <a:spcPct val="90000"/>
              </a:lnSpc>
              <a:spcBef>
                <a:spcPts val="1500"/>
              </a:spcBef>
              <a:spcAft>
                <a:spcPts val="0"/>
              </a:spcAft>
              <a:buClr>
                <a:schemeClr val="dk1"/>
              </a:buClr>
              <a:buSzPct val="100000"/>
              <a:buNone/>
            </a:pPr>
            <a:r>
              <a:t/>
            </a:r>
            <a:endParaRPr/>
          </a:p>
        </p:txBody>
      </p:sp>
      <p:pic>
        <p:nvPicPr>
          <p:cNvPr descr="A screenshot of a social media post&#10;&#10;Description automatically generated" id="146" name="Google Shape;146;p19"/>
          <p:cNvPicPr preferRelativeResize="0"/>
          <p:nvPr/>
        </p:nvPicPr>
        <p:blipFill rotWithShape="1">
          <a:blip r:embed="rId3">
            <a:alphaModFix/>
          </a:blip>
          <a:srcRect b="0" l="0" r="0" t="0"/>
          <a:stretch/>
        </p:blipFill>
        <p:spPr>
          <a:xfrm>
            <a:off x="8357195" y="1235216"/>
            <a:ext cx="3981323" cy="5642665"/>
          </a:xfrm>
          <a:prstGeom prst="rect">
            <a:avLst/>
          </a:prstGeom>
          <a:noFill/>
          <a:ln cap="flat" cmpd="sng" w="25400">
            <a:solidFill>
              <a:srgbClr val="00B0F0"/>
            </a:solidFill>
            <a:prstDash val="solid"/>
            <a:round/>
            <a:headEnd len="sm" w="sm" type="none"/>
            <a:tailEnd len="sm" w="sm" type="none"/>
          </a:ln>
        </p:spPr>
      </p:pic>
      <p:pic>
        <p:nvPicPr>
          <p:cNvPr descr="A screenshot of a cell phone&#10;&#10;Description automatically generated" id="147" name="Google Shape;147;p19"/>
          <p:cNvPicPr preferRelativeResize="0"/>
          <p:nvPr/>
        </p:nvPicPr>
        <p:blipFill rotWithShape="1">
          <a:blip r:embed="rId4">
            <a:alphaModFix/>
          </a:blip>
          <a:srcRect b="0" l="0" r="0" t="0"/>
          <a:stretch/>
        </p:blipFill>
        <p:spPr>
          <a:xfrm>
            <a:off x="13528263" y="1247434"/>
            <a:ext cx="3987845" cy="5642665"/>
          </a:xfrm>
          <a:prstGeom prst="rect">
            <a:avLst/>
          </a:prstGeom>
          <a:noFill/>
          <a:ln cap="flat" cmpd="sng" w="25400">
            <a:solidFill>
              <a:srgbClr val="00B0F0"/>
            </a:solidFill>
            <a:prstDash val="solid"/>
            <a:round/>
            <a:headEnd len="sm" w="sm" type="none"/>
            <a:tailEnd len="sm" w="sm" type="none"/>
          </a:ln>
        </p:spPr>
      </p:pic>
      <p:pic>
        <p:nvPicPr>
          <p:cNvPr descr="A screenshot of a cell phone&#10;&#10;Description automatically generated" id="148" name="Google Shape;148;p19"/>
          <p:cNvPicPr preferRelativeResize="0"/>
          <p:nvPr/>
        </p:nvPicPr>
        <p:blipFill rotWithShape="1">
          <a:blip r:embed="rId5">
            <a:alphaModFix/>
          </a:blip>
          <a:srcRect b="0" l="0" r="0" t="0"/>
          <a:stretch/>
        </p:blipFill>
        <p:spPr>
          <a:xfrm>
            <a:off x="12924842" y="5604009"/>
            <a:ext cx="3265502" cy="4666146"/>
          </a:xfrm>
          <a:prstGeom prst="rect">
            <a:avLst/>
          </a:prstGeom>
          <a:noFill/>
          <a:ln cap="flat" cmpd="sng" w="25400">
            <a:solidFill>
              <a:srgbClr val="00B0F0"/>
            </a:solidFill>
            <a:prstDash val="solid"/>
            <a:round/>
            <a:headEnd len="sm" w="sm" type="none"/>
            <a:tailEnd len="sm" w="sm" type="none"/>
          </a:ln>
        </p:spPr>
      </p:pic>
      <p:pic>
        <p:nvPicPr>
          <p:cNvPr descr="A screenshot of a cell phone&#10;&#10;Description automatically generated" id="149" name="Google Shape;149;p19"/>
          <p:cNvPicPr preferRelativeResize="0"/>
          <p:nvPr/>
        </p:nvPicPr>
        <p:blipFill rotWithShape="1">
          <a:blip r:embed="rId6">
            <a:alphaModFix/>
          </a:blip>
          <a:srcRect b="0" l="0" r="0" t="0"/>
          <a:stretch/>
        </p:blipFill>
        <p:spPr>
          <a:xfrm>
            <a:off x="9930805" y="5025060"/>
            <a:ext cx="3879742" cy="5515319"/>
          </a:xfrm>
          <a:prstGeom prst="rect">
            <a:avLst/>
          </a:prstGeom>
          <a:noFill/>
          <a:ln cap="flat" cmpd="sng" w="25400">
            <a:solidFill>
              <a:srgbClr val="00B0F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A close up of a logo&#10;&#10;Description automatically generated" id="155" name="Google Shape;155;p20"/>
          <p:cNvPicPr preferRelativeResize="0"/>
          <p:nvPr/>
        </p:nvPicPr>
        <p:blipFill rotWithShape="1">
          <a:blip r:embed="rId3">
            <a:alphaModFix/>
          </a:blip>
          <a:srcRect b="0" l="0" r="0" t="0"/>
          <a:stretch/>
        </p:blipFill>
        <p:spPr>
          <a:xfrm>
            <a:off x="-954156" y="-1008583"/>
            <a:ext cx="20196313" cy="13447166"/>
          </a:xfrm>
          <a:prstGeom prst="rect">
            <a:avLst/>
          </a:prstGeom>
          <a:noFill/>
          <a:ln>
            <a:noFill/>
          </a:ln>
        </p:spPr>
      </p:pic>
      <p:sp>
        <p:nvSpPr>
          <p:cNvPr id="156" name="Google Shape;156;p20"/>
          <p:cNvSpPr txBox="1"/>
          <p:nvPr>
            <p:ph type="title"/>
          </p:nvPr>
        </p:nvSpPr>
        <p:spPr>
          <a:xfrm>
            <a:off x="2284954" y="6629400"/>
            <a:ext cx="13718093" cy="3064874"/>
          </a:xfrm>
          <a:prstGeom prst="rect">
            <a:avLst/>
          </a:prstGeom>
          <a:noFill/>
          <a:ln>
            <a:noFill/>
          </a:ln>
        </p:spPr>
        <p:txBody>
          <a:bodyPr anchorCtr="0" anchor="ctr" bIns="45700" lIns="91425" spcFirstLastPara="1" rIns="91425" wrap="square" tIns="45700">
            <a:normAutofit/>
          </a:bodyPr>
          <a:lstStyle/>
          <a:p>
            <a:pPr indent="-1468438" lvl="0" marL="1468438" rtl="0" algn="l">
              <a:lnSpc>
                <a:spcPct val="90000"/>
              </a:lnSpc>
              <a:spcBef>
                <a:spcPts val="0"/>
              </a:spcBef>
              <a:spcAft>
                <a:spcPts val="0"/>
              </a:spcAft>
              <a:buClr>
                <a:schemeClr val="lt1"/>
              </a:buClr>
              <a:buSzPts val="6600"/>
              <a:buFont typeface="Arial"/>
              <a:buNone/>
            </a:pPr>
            <a:r>
              <a:rPr b="1" lang="en-US">
                <a:solidFill>
                  <a:schemeClr val="lt1"/>
                </a:solidFill>
                <a:latin typeface="Arial"/>
                <a:ea typeface="Arial"/>
                <a:cs typeface="Arial"/>
                <a:sym typeface="Arial"/>
              </a:rPr>
              <a:t>5.3 Developing implementation and roll-out plans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txBox="1"/>
          <p:nvPr>
            <p:ph idx="1" type="body"/>
          </p:nvPr>
        </p:nvSpPr>
        <p:spPr>
          <a:xfrm>
            <a:off x="1257300" y="2128305"/>
            <a:ext cx="15773400" cy="725223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0B0F0"/>
              </a:buClr>
              <a:buSzPct val="100000"/>
              <a:buNone/>
            </a:pPr>
            <a:r>
              <a:rPr b="1" lang="en-US" sz="5800">
                <a:solidFill>
                  <a:srgbClr val="00B0F0"/>
                </a:solidFill>
                <a:latin typeface="Arial"/>
                <a:ea typeface="Arial"/>
                <a:cs typeface="Arial"/>
                <a:sym typeface="Arial"/>
              </a:rPr>
              <a:t>Developing (proposed) Action Plans to use the Adolescent Kit for Expression and Innovation in your programme</a:t>
            </a:r>
            <a:endParaRPr b="1" sz="5800">
              <a:solidFill>
                <a:srgbClr val="00B0F0"/>
              </a:solidFill>
              <a:latin typeface="Arial"/>
              <a:ea typeface="Arial"/>
              <a:cs typeface="Arial"/>
              <a:sym typeface="Arial"/>
            </a:endParaRPr>
          </a:p>
          <a:p>
            <a:pPr indent="0" lvl="0" marL="0" rtl="0" algn="l">
              <a:lnSpc>
                <a:spcPct val="90000"/>
              </a:lnSpc>
              <a:spcBef>
                <a:spcPts val="1500"/>
              </a:spcBef>
              <a:spcAft>
                <a:spcPts val="0"/>
              </a:spcAft>
              <a:buClr>
                <a:schemeClr val="dk1"/>
              </a:buClr>
              <a:buSzPct val="100000"/>
              <a:buNone/>
            </a:pPr>
            <a:r>
              <a:rPr b="1" i="1" lang="en-US"/>
              <a:t>In this session, together we will:</a:t>
            </a:r>
            <a:endParaRPr/>
          </a:p>
          <a:p>
            <a:pPr indent="-342900" lvl="0" marL="342900" rtl="0" algn="l">
              <a:lnSpc>
                <a:spcPct val="90000"/>
              </a:lnSpc>
              <a:spcBef>
                <a:spcPts val="1500"/>
              </a:spcBef>
              <a:spcAft>
                <a:spcPts val="0"/>
              </a:spcAft>
              <a:buClr>
                <a:schemeClr val="dk1"/>
              </a:buClr>
              <a:buSzPct val="100000"/>
              <a:buChar char="•"/>
            </a:pPr>
            <a:r>
              <a:rPr lang="en-US"/>
              <a:t>Draft a proposed Action Plan that we will share between UNICEF and  participating partner organizations</a:t>
            </a:r>
            <a:endParaRPr/>
          </a:p>
          <a:p>
            <a:pPr indent="-342900" lvl="0" marL="342900" rtl="0" algn="l">
              <a:lnSpc>
                <a:spcPct val="90000"/>
              </a:lnSpc>
              <a:spcBef>
                <a:spcPts val="1500"/>
              </a:spcBef>
              <a:spcAft>
                <a:spcPts val="0"/>
              </a:spcAft>
              <a:buClr>
                <a:schemeClr val="dk1"/>
              </a:buClr>
              <a:buSzPct val="100000"/>
              <a:buChar char="•"/>
            </a:pPr>
            <a:r>
              <a:rPr lang="en-US"/>
              <a:t>Focus on a specific part of our programme(s) in which we will use the Adolescent Kit</a:t>
            </a:r>
            <a:endParaRPr/>
          </a:p>
          <a:p>
            <a:pPr indent="-342900" lvl="0" marL="342900" rtl="0" algn="l">
              <a:lnSpc>
                <a:spcPct val="90000"/>
              </a:lnSpc>
              <a:spcBef>
                <a:spcPts val="1500"/>
              </a:spcBef>
              <a:spcAft>
                <a:spcPts val="0"/>
              </a:spcAft>
              <a:buClr>
                <a:schemeClr val="dk1"/>
              </a:buClr>
              <a:buSzPct val="100000"/>
              <a:buChar char="•"/>
            </a:pPr>
            <a:r>
              <a:rPr lang="en-US"/>
              <a:t>Focus on how we will use the guidance and activities to make your programme stronger and better for adolescents.</a:t>
            </a:r>
            <a:endParaRPr/>
          </a:p>
          <a:p>
            <a:pPr indent="-342900" lvl="0" marL="342900" rtl="0" algn="l">
              <a:lnSpc>
                <a:spcPct val="90000"/>
              </a:lnSpc>
              <a:spcBef>
                <a:spcPts val="1500"/>
              </a:spcBef>
              <a:spcAft>
                <a:spcPts val="0"/>
              </a:spcAft>
              <a:buClr>
                <a:schemeClr val="dk1"/>
              </a:buClr>
              <a:buSzPct val="100000"/>
              <a:buChar char="•"/>
            </a:pPr>
            <a:r>
              <a:rPr lang="en-US"/>
              <a:t>Explore whether we will procure Supply Kits to help make activities for adolescents more effective and fun. (Each Supply Kit can be used for up to 50 adolescents, organized into two circles of 25 adolescents each).</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